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notesMasterIdLst>
    <p:notesMasterId r:id="rId32"/>
  </p:notesMasterIdLst>
  <p:sldSz cx="12188952" cy="6858000"/>
  <p:notesSz cx="6858000" cy="12188952"/>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Calm and curious — Adam Curtis, not a warning label. "Here is the system; I'll let you draw your own conclusions."
The title is the site's own headline (adopted 22 September 2026): a question, then the reframe — "Can you trust your feed? It is engineered to keep your attention." It carries the point the whole talk makes: what you feel is engineering, not your weakness.
Open on the shared experience: looking up from a screen to find an hour gone, or a mood quietly soured by scrolling. The usual reaction is to blame ourselves. This talk offers a different account — not a moral failing, but a system worth understanding.
The shape of the next half hour is deliberately a single argument. First I'll set out the situation we're all in, the complication hiding in it, and the question that raises. Then I'll give you the answer — what I'm calling the Attention Machine — and spend the rest of the time showing you how it works, so you can judge it for yourself.
The small line at the bottom is the site's own AI notice: some content was created with the assistance of AI tools and may contain errors. Say "AI tools", never a product name. If asked how, point to the site: About → How We Communicate → How this site is made.
———
DELIVERY (~60s): ask the question and let it sit; land the shared feeling before any theory; pause after “engineered.”
HOLD THE LINE: Curtis register — a system to understand, not a sermon; second person sparingly.
IF ASKED “Are you anti-technology?” — No. This is about seeing the design, not deleting the tools.
BRIDGE → Set up the one-argument shape, then go straight to the situation.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where everyone already is — no claims yet, just the plain situation.
For most of history, getting information was something you did: you bought a paper, turned on the news, later you typed a query. The defining feature was that you chose, and the sources sat still and waited.
In roughly two decades that inverted. The dominant way billions of people now encounter news, opinion and information is an algorithmic feed — a stream assembled and ordered by software, refreshing endlessly. You don't go to it with a question; it comes to you with content. For a very large share of the world, this feed is now a main source of what they know about the world.
That's the situation. Nothing controversial yet. The complication is what's inside it.
———
DELIVERY (~60s): neutral and unhurried; introduce no villain yet — just the plain situation.
HOLD THE LINE: pure description, zero claims — that restraint is what makes the complication land.
IF ASKED “Hasn’t media always shaped us?” — Yes; what’s new is a feed that chooses, at this scale and speed.
BRIDGE → From the neutral situation, turn the screw — that feed isn't neutral.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complication, in two careful moves. Mind the wording here — this is where it's easiest to overclaim and lose a sharp listener in the first two minutes.
First: the feed isn't neutral. It is engineered — actively selected and ordered, not a window onto the world. And the thing it's optimised for is your attention, your time on screen. A system tuned to hold attention learns that outrage, fear and novelty hold attention best, so the feed skews toward the provocative, and it's built to be hard to put down. Note what I'm NOT saying: not "addictive" — the frame this site uses is "designed to be this compelling", and "hard to put down" is how that feels; I'll explain later why the distinction matters. And not "biased" in the partisan sense — skewed toward whatever holds attention, not toward left or right.
Second: alongside this we see documented harms — to attention spans, to public discourse, and to the mental health of young people in particular. I'm choosing the word "alongside" deliberately. Some of these links are firmly established; the most emotive one — the mental-health causal claim — is genuinely contested, and I'll treat it honestly when we get there rather than asserting it now.
That's the complication. Which raises the obvious question.
———
DELIVERY (~90s): two beats — “engineered,” then “harms alongside”; slow down on the exact wording.
HOLD THE LINE: never “addictive” — the frame is “designed to be this compelling”, with “hard to put down” as description, not as the frame; “skewed toward attention,” not partisan “biased”; “alongside,” not “causes.”
IF ASKED “So social media causes depression?” — That’s the contested part; hold it for the evidence slide.
BRIDGE → Land the two harms, then ask the question they're already forming.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questions, and the third is the one most people quietly assume the answer to.
How does a feed come to behave like this? Who is actually involved — whose decisions, whose hands? And the loaded one: is someone doing this to us deliberately? When people sense manipulation, the instinct is to reach for a villain — a room where someone decided to make us anxious and divided.
Hold those three. The answer to the first two is detailed and a bit surprising. The answer to the third is the hinge of the whole talk, and it's the next slide.
———
DELIVERY (~45s): ask them as real questions; let the third one hang before you move on.
HOLD THE LINE: the “is someone doing this to us?” instinct is the one you’ll answer with “no.”
IF ASKED — defer; the very next slide is the answer.
BRIDGE → Hold the third question in the air; answer it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apex of the argument — everything before built to it, everything after supports it. Say it plainly and let it sit.
No conspiracy. Only incentives. There is no room, no plan, no villain. Instead there are separate actors, each behaving completely rationally inside its own incentive: platforms optimise for engagement because engagement is what they sell; advertisers buy your profile because targeting works; creators chase revenue and influence, which grow with their number of subscribers. Nobody needs to coordinate. Line those incentives up and they interlock into a single system whose job, in effect, is to capture and hold attention — yours.
And the crucial part for keeping this honest: the harms emerge from the system. They're emergent properties, the way a traffic jam emerges without anyone planning a traffic jam. That's why "is someone doing this to us?" has the answer "no — and that's almost more unsettling," because you can't fix it by removing a bad actor.
One deliberate exception, which I'll come back to: state actors. Disinformation operations genuinely are coordinated. Everywhere else: no conspiracy, only incentives.
The rest of the talk is just showing you the machine clearly enough that you can check this claim yourself.
———
DELIVERY (~90s): say it plainly, then stop; let “only incentives” sit in silence.
HOLD THE LINE: no conspiracy / only incentives; state actors are the one deliberate exception (Part 1).
IF ASKED “Isn’t this just blaming Big Tech?” — No single actor decided this; that’s the unsettling part — there’s no villain to remove.
BRIDGE → Let the thesis sit, then start showing the machine that proves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the history — and the point is that none of these steps looks sinister on its own. Each was a reasonable product decision. Together they built the machine.
Chronological: the first social feeds just showed you posts in the order they were made. Finite, neutral, a bit boring.
Ranked: platforms started ordering the feed by what software predicted you'd engage with. Reasonable on its face — but "what you'll engage with" turns out to mean what provokes you, so the most emotional content floated to the top automatically. The best-studied case: Facebook's 2018 "Meaningful Social Interactions" change, which re-weighted the feed towards posts that drew comments and reshares. A peer-reviewed study (Germano, Gómez and Sobbrio, Journal of Public Economics, 2026), using survey data from the US and Italy, found it contributed to increased ideological extremism and affective polarisation. Say that the evidence is observational — survey data, not a controlled experiment.
Quantified: Facebook's like button, in 2009, did something subtle and important — it turned social approval, previously a vague feeling, into a precise number. Once approval is a number, it can be measured, compared, and optimised, by the platform and by every user chasing it.
Endless: infinite scroll — designed by Aza Raskin, who has publicly said he regrets it — and autoplay removed the natural "you're done" signal that the bottom of a page or the end of a video used to give you. The feed stopped ending.
Four ordinary decisions. No one of them is the villain. That's the pattern for the whole machine.
———
DELIVERY (~90s): walk the four steps; stress that each was reasonable on its own.
HOLD THE LINE: no single step is the villain — emergence, not plot.
IF ASKED “Was the Like button malicious?” — No; quantifying approval was useful — and optimisable, which is the whole pattern.
BRIDGE → Four product decisions built it — next, the business model that powers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second half of "how we got here" is the business model, because the business model is the engine the whole machine runs on.
The old line — "if you're not paying for the product, you are the product" — is close but not quite precise, so let me sharpen it. You're not really the product; your attention is, plus the detailed profile that lets advertisers aim at it. The advertiser is the paying customer. You're what's being sold to them.
And here's the causal heart of it, in the site's own words: advertising creates an incentive to maximise engagement regardless of user wellbeing. That's not a moral accusation; it's just what the incentive is. If your revenue is attention sold to advertisers, then anything that increases attention increases revenue, whether or not it's good for the person whose attention it is.
The infrastructure to do this was built largely out of sight. DoubleClick began tracking people across websites with cookies in 1996. Google announced its purchase of DoubleClick in 2007 and completed it in 2008, and by 2009 had launched interest-based advertising — the combination of online behaviour and identity profiling that privacy advocates had warned about a decade earlier.
Source to name: the ad-tech history is well documented; the specific surveillance-advertising mechanics come up on the next major part.
———
DELIVERY (~60s): land “you are not the customer.”
HOLD THE LINE: advertising creates the incentive to maximise engagement regardless of wellbeing — an incentive, not an accusation.
IF ASKED “Isn’t ‘you are the product’ a cliché?” — Sharpen it: your attention is the product; the advertiser is the customer.
IF ASKED “The media is just as bad — newspapers chased attention long before the feed.” — True, and the site says so on its Journalism page: same incentive. Four things differ — a paper prints one edition for everyone, a feed ranks a different one per person in real time; a front page reaches a country, Meta counted 3.60 billion daily users in June 2026; a publisher answers in law, intermediaries got a liability shield (Section 230 in 1996, the e-Commerce Directive in 2000); and a printed page is one object everyone can check afterwards, while what a feed showed one person is visible to no one else.
BRIDGE → Attention is the product; next, the loop that trades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one answers the first two questions: how does it work, and who's involved. The thesis here is the site's first key line — built to maximise engagement, not wellbeing, and the gap between those two goals is where everything else lives.
———
DELIVERY (~20s): a breath; name what Part 1 will do.
HOLD THE LINE: engagement ≠ wellbeing; the gap between them is where the harm lives.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machine on one slide — this is the diagram from the site's front page, with the site's own wording in all four boxes (box 4: "Creators chase revenue and influence — which grows with their number of subscribers"). Walk it round slowly; it's the payoff of the "no conspiracy, only incentives" claim.
Platforms optimise for engagement — for your time on screen, explicitly not for your wellbeing; those are different targets and the gap between them is where the harm lives. To do it they profile your attention: every tap, pause and scroll becomes data. Advertisers buy that profile, auctioned to the highest bidder in milliseconds. Creators chase revenue and influence — both grow with their number of subscribers, so they make more of whatever keeps you watching, buying and believing. The advertisers' money funds the platform, and round it goes.
Four actors, each rational, none in charge. Put them in a circle and you get an engine that optimises for attention without anyone deciding to. That's the whole "only incentives" point made concrete — and each box is a chapter of the site if you want to go deeper.
———
DELIVERY (~90s): trace the circle slowly; end on “no one is in charge.”
HOLD THE LINE: each actor is rational; the behaviour is emergent.
IF ASKED “Who do we blame, then?” — The structure, not the people in it — which is exactly why it’s hard to fix.
BRIDGE → Seen abstractly — now the familiar parts you used this morning.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this quick and recognisable — the point is that the "machine" isn't exotic. It's the ordinary features everyone in the room used this morning.
The ranked feed orders the world by predicted engagement. The like and share button turn approval into a number the platform optimises and users chase. Recommendation systems — "up next," autoplay, "you might like" — supply the nudge to the next thing before you've decided to stop. Notifications manufacture reasons to come back, often timed for the moment you'd otherwise drift away.
None of these is a trick played by a shadowy team. They're product features, each individually defensible, each tuned over years by measuring what holds attention. Familiarity is the point: you are not looking at someone else's problem.
———
DELIVERY (~45s): brisk — “you used every one of these this morning.”
HOLD THE LINE: features, not tricks; familiarity is the point.
IF ASKED “Are notifications evil?” — No; they’re optimised. The same tool can serve you or serve the metric.
BRIDGE → You've used every part; now one part measured in full — RTB.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concrete example of "advertisers buy the profile," because the abstraction hides how astonishing the reality is. This is the part people rarely see, and it's measured, not alleged.
The mechanism is real-time bidding, RTB. When a page loads, your profile is auctioned to advertisers in the milliseconds before it renders. The Irish Council for Civil Liberties counted the frequency: for the average EU internet user, 376 times a day; in the US, 747 times a day.
The detail to state precisely, because the project is careful about it: the broadcast does not go only to the winner. It goes to every company in the auction, and each can keep a copy of your profile whether or not it wins — nothing in the system stops it. The ICCL figures measure how often the profile is broadcast, not proven misuse; the point is that it spreads far beyond any single transaction — hundreds of broadcasts a day, to companies you've never heard of, in jurisdictions you can't see.
Name the source out loud: the ICCL's 2022 report. If anyone wants to feel it first-hand, EFF's Cover Your Tracks shows what your own browser leaks right now.
———
DELIVERY (~90s): let the numbers land; stress “every bidder can keep a copy — nothing stops it.”
HOLD THE LINE: ALL bidders, not just the winner; “can keep a copy,” not “keeps”; 376× EU / 747× US (ICCL 2022) measure broadcasts, not proven misuse.
IF ASKED “Is this even legal?” — The auction itself has never been ruled lawful. In 2022 the Belgian data protection authority found the industry’s consent framework for RTB breaches the GDPR, and in 2024 the EU Court of Justice upheld key parts of that decision. The consent RTB relies on has been found invalid — and the auction runs on regardless.
BRIDGE → From what it costs you, to what the company itself knew.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authority slide, and it's the strongest card in the deck, because the alarm comes from inside the company, not from outside critics.
In 2021 whistleblower Frances Haugen disclosed thousands of pages of internal research. The striking thing is not that outsiders accused the company — it's that the company's own researchers had documented the harms. The documents show the findings discussed internally and played down in public; and, on the amplification of "misinformation, toxicity, and violent content," proposed fixes were resisted because they would have reduced engagement. The precise finding on body image: among teenage girls who already felt bad about their bodies, one in three said Instagram made them feel worse (the internal slide's own headline was "We make body image issues worse for one in three teen girls"). Say "said" — it is what the girls reported, not a measured effect.
The documents recorded more serious findings too: in a 2019 internal study, among teenagers who reported suicidal ideation, 13% in the UK traced the desire to kill themselves to Instagram. Keep the framing calm and precise: the knowledge existed inside the building, and the product continued. "The company knew. The product continued." That sentence does the work without overclaiming causation in the wider population — which is the contested question we'll reach shortly.
Source to name: the Wall Street Journal's Facebook Files, and Haugen's testimony to the US Senate and UK Parliament. Primary-source material, not speculation.
———
DELIVERY (~90s): “the alarm is coming from inside the building.”
HOLD THE LINE: “knew, and continued” — the girls “said” it made them feel worse; do not extrapolate to population-wide causation.
IF ASKED “Is it only Facebook?” — No; it’s the best-documented because of the leak, not the only case.
BRIDGE → Known internally — now the one place there's deliberate intent.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slide that answers a worry the "no conspiracy" frame can leave hanging: surely SOMEONE is doing this on purpose? The honest answer is — for almost all of it, no. For this part, yes. Mark the exception clearly; it's the one place the site asserts intent.
The mechanism is the key idea, and it's why this sits in Part 1, the machine: state actors don't build their own machine, they use the commercial one others built. They buy the same ads, use the same micro-targeting, ride the same engagement algorithms we've just seen — and point them at divisions that already exist, to widen them. The goal isn't to sell you something; it's to inflame division and corrode trust in elections, institutions, and each other.
The evidence, strongest first — and this is deliberately the best-sourced slide in the talk, because it's the only claim of intent:
- 2016 is documented, not alleged: Russia's Internet Research Agency, tens of thousands of posts to inflame US divisions on race, immigration and policing. Sources are official and bipartisan — the US Senate Intelligence Committee's five-volume report (2019–2020) and the Mueller Report (2019), Volume I.
- It isn't history. On 4 November 2024, the day before the US presidential election, the ODNI, FBI and CISA said in a joint statement that foreign adversaries, particularly Russia, were running influence operations "intended to undermine public confidence in the integrity of US elections and stoke divisions among Americans." And in July 2024 the FBI, the Dutch AIVD and MIVD, Dutch police and Canada's cyber centre exposed "Meliorator," Russian state-sponsored software for creating and running fake social media accounts at scale.
- A separate strand, don't merge it with the election warning: security services' annual reports on online radicalisation. MI5 (October 2025): 1 in 5 of 232 terrorism arrests were of children; Home Office: 43 of 232 in Great Britain in the year to March 2025 aged 17 or under. Germany's BfV (June 2025): extremist chat groups "catalysts" of radicalisation; 57,701 extremism crimes in 2024, up 46% on 2023 (39,433), an all-time high in the federal government's words. The Dutch AIVD (April 2026): young people radicalised online and deployed by state actors. The strength is convergence — separate agencies, on the public record — and we use them as corroboration, not as the sole basis for a claim.
- And it's tracked live: EUvsDisinfo catalogues cases as they appear.
The framing discipline: this does not overturn "no conspiracy, only incentives." It's the marked exception — and the two compound rather than compete, because the commercial machine is the attack surface that makes the deliberate attacks cheap and scalable. Acting on one is acting on the other. "Confirmed" applies to the operations existing; their effect on any election outcome is a separate, harder question the site does not claim to settle.
———
DELIVERY (~120s): the most rigorously sourced slide — slow and sober.
HOLD THE LINE: the marked exception; highest evidence bar; they use the commercial machine others built, they don’t build one.
IF ASKED “So it IS a conspiracy?” — Only here — and only because the commercial machine made it cheap to rent.
BRIDGE → That's who's involved. Part 2: why the machine works on 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two answers "why does it work on us." The site's second key line: these systems did not invent human vulnerability; they discovered it, mapped it, and industrialised it. This is the part that takes the blame off the individual — and it sets up the reframe that pays off the whole opening.
———
DELIVERY (~20s): pivot from “what it is” to “why it works on us.”
HOLD THE LINE: it didn’t invent the vulnerability — it discovered, mapped and industrialised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second key line, then the four levers, briskly — one line each, illustration not lecture.
The line: the machine did not invent human weakness. It discovered, mapped and industrialised features of attention that evolved for a very different world. These are features, not bugs — and the engineers are subject to them too. The enemy is the incentive, not the user.
1. Negativity bias — we attend to threats more than to good news; the ancestors who did survived. So fear and outrage spread fastest, and an engagement optimiser learns to surface them. (Rozin &amp; Royzman; Baumeister — "bad is stronger than good.")
2. Dopamine, the most misunderstood one: it's the wanting chemical, not the pleasure one. It produces the urge for the next thing, not enjoyment of this one — the pull of the next post. The science is Kent Berridge's (University of Michigan, with Terry Robinson): "wanting" and "liking" are separate systems. Anna Lembke (Stanford, Dopamine Nation) applies it to platforms: designed to trigger continuous seeking without the satisfaction that would end the loop. Name Berridge for the science and Lembke for the application.
3. Social validation: approval activates the same reward region as food or money (Eisenberger's fMRI work). Platforms gamify approval because it's measurable, therefore optimisable.
4. Gradual drift — the boiling frog. We can't feel slow, consistent change. Advertising normalisation is the clearest case of it; whether a recommendation engine drifts people into radicalisation on its own is genuinely contested (slide 17's notes have both studies).
Differentiated by number and colour, not colour alone — for anyone who can't tell the hues apart.
———
DELIVERY (~90s): one line each, not a lecture; note the engineers are subject to these too.
HOLD THE LINE: features, not bugs; never “addictive.”
IF ASKED “Isn’t dopamine just pleasure?” — It’s the wanting chemical, not the liking one — that’s the misconception the slide fixes.
BRIDGE → Four levers named — now the conclusion they force.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emotional centre of the talk — and notice it arrives as a CONCLUSION the audience reaches, not an assertion I opened with. They've now seen the machine and the levers, so this lands as "of course," not "take my word for it."
Put the two halves together: a feed refined by thousands of engineers against billions of data points, aimed squarely at the oldest, most automatic features of human attention. Against that, "just have more willpower" was never a fair fight. If you've lost an hour to a feed, that wasn't weak character. It was the predictable result of the design working as intended.
And here's the careful, deliberate distinction the project insists on, with the reasoning out loud: we do not call this "addiction." Not because it isn't powerful, but because framing it as addiction makes people feel it's a disease they're losing to — and that reduces their sense that they can do anything about it (Scientific Reports, 2025). "Designed to be this compelling" is both more accurate and more empowering. The accurate frame leaves you capable. That capability is exactly what the last part of the talk is about.
———
DELIVERY (~90s): let “never about willpower” land — this is the payoff of the opening reframe.
HOLD THE LINE: never “addiction” — “designed to be this compelling”; the accurate frame preserves agency.
IF ASKED “So we’re helpless?” — The opposite — the next part is what you can actually do.
BRIDGE → Blame lifted — now make the machine felt, in the demos.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short "show, don't tell" interlude. If you have a browser on the projector, this is the moment to stop talking and let the room feel the machine for itself — it lands harder than any slide.
Both demos follow the project's hard rule: they illustrate the technique, they never perform the harm. No real account, no real streak, nothing stored, state resets on reload, and the way out is always visible. They're built to be safe with minors in the room.
The site has three demos, all listed at /en/demos/ ("Interactive Demos"): the Tracking &amp; Targeting demo (/en/attention-machine/tracking-and-targeting/ — three phases: what your browser reveals, how the profile is auctioned, how it is used to target manipulation), the Gamification Demo (/en/attention-machine/gamification-demo/), and the Data Combination demo (/en/attention-machine/data-combination/ — three companies each hold a harmless-looking slice of one fictional person; one shared key combines them). The next four slides cover the first two; mention the third for people to try later (its action: stop Meta using what other businesses tell it about you — switch off "Activity from other businesses" in Meta's Accounts Centre).
Every demo ends with "One thing to do now" — a single concrete action — and a "Send this demo to one person →" button that copies the link. Point that out: it is the talk's call to action in miniature.
If you can't run them live, the next slides stand on their own and the paths let people try them later. Either way, keep the register calm — these reveal by being ordinary and accurate, not alarming.
———
DELIVERY (~30s): if a browser is on the projector, switch to it now — live beats slides here.
HOLD THE LINE: demos illustrate the technique, never perform the harm; safe with minors present.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"what a browser knows, how the action happens, and how big it is" demo — the centrepiece live moment.
Run it live at /en/attention-machine/tracking-and-targeting/ (the page is called "Tracking &amp; Targeting demo"; this slide is Phases 1 and 2). Walk the three steps, ideally on the real page. One: the page reads what your browser exposes — screen size, language, timezone, pixel density, settings — individually mundane, combined into a fingerprint sufficient to identify you across sites without a cookie. No consent prompt appears for any of it: in the EU the law says fingerprinting needs one, but you will rarely see it asked for. Two: that profile is auctioned in the milliseconds before the page renders (the real-time bidding from earlier, shown happening). Three: the content served is matched not just to your interests but to what's known to move you — straight back to the four levers.
Now the size of it — the bottom strip:
- It repeats hundreds of times a day: ICCL counted 747 times a day for the average US user, 376 in the EU.
- Each auction completes in roughly 100 milliseconds — before you finish reading the headline.
- The broadcast goes to dozens of bidders at once — and every one can keep a copy of your profile, not just the winner; nothing in the system stops it.
Cite ICCL (2022) for the scale. The live auction on the page uses your real browser signals as input; the bidders are real companies, the bid values illustrative — say so if you run it.
The page ends with "One thing to do now": see what Google and Meta think you are — Google My Ad Center and Meta's Ad preferences both show the interests assigned to you and let you switch off ads based on them. Below it, the "Send this demo to one person →" button copies the link.
———
DELIVERY (~90s): run it live if you can; land “hundreds of times a day, to dozens of bidders.”
HOLD THE LINE: ALL bidders, and each “can keep a copy” — not “keeps”; fingerprinting “rarely asks for consent,” not “needs none.”
IF ASKED “How do they know me with no login?” — A fingerprint: fonts, screen, settings combine into a near-unique signature.
BRIDGE → Seen what's taken; next, what comes back — profile and message.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Tracking &amp; Targeting demo continued (/en/attention-machine/tracking-and-targeting/, Phases 2–3): what comes back. Two panels — what they receive about you, and what they send back to you.
The profile (left). An RTB broadcast typically carries: your approximate location, your device, the site you're on, the time — and, critically, inferred characteristics. The careful line, in the site's own words: these are not facts about you, they are predictions, generated by guessing your attributes from your behaviour — interests, demographics, life events, sometimes even a health condition you never disclosed. Stress "predictions, not facts": that's both the accuracy point and the unsettling one, because the predictions can be wrong and still be acted on.
The message (right). Because the message is assembled per profile, two people can be shown the same product with completely different framing — whichever framing fits what's known to move them — and these are tuned continuously. The same micro-targeting machinery is used by a legitimate shoe brand and by a scammer; the tooling doesn't care. And you only ever see your own version — there's no shared public copy to compare, which is what makes it hard to scrutinise.
The honesty note, said out loud: tailoring a message to a segment is ordinary, documented advertising practice. The stronger claim — that psychological micro-targeting can reliably move people, Cambridge-Analytica-style — is genuinely contested and often overstated, so we describe the capability without claiming it controls minds. (This is one of the named overclaims the project watches for.)
———
DELIVERY (~75s): stress “predictions, not facts.”
HOLD THE LINE: tailoring is documented practice; psychological-targeting efficacy is contested — don’t overclaim.
IF ASKED “Can they read my mind?” — No; they predict from behaviour, and the predictions are often wrong.
BRIDGE → Profile in, message out — now watch one message get built.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payoff of the Tracking &amp; Targeting sequence: the profile from the last slide becomes a specific message, assembled to fit it. This is Phase 3 of the site's Tracking &amp; Targeting demo (/en/attention-machine/tracking-and-targeting/), shown in static form: the example is the demo's "Democratic anxiety" profile — and it deliberately ties back to the state-actor slide, because this is the election-distrust playbook made concrete.
Read the chain down the left: a profile inferred as "democratic anxiety" (from ordinary signals — timezone, device, civic browsing) selects a technique — false dichotomy plus manufactured urgency — aimed at a goal: eroding trust in elections and institutions.
On the right, the message that machinery produces. Keep stressing it's fabricated — that's the whole pedagogy, the same move as the Bad News inoculation game: you defuse a technique by seeing how it's built. Walk two or three annotations: "LEAKED" manufactures forbidden-knowledge appeal; "officials confirm" is a false plural with no one checkable; "what will you do?" forces a false choice between passive acceptance and radical action.
The one-line lesson: the message is not chosen from a shelf, it's generated for your profile — and the same person, profiled differently, gets a different message on a different lever. Three safety points to say out loud: it's labelled fictional, it's paraphrased not a real post to copy, and the entire point is recognition, not exposure to the live thing. If a room skews young or sensitive, you can describe this slide rather than dwell on the fabricated text.
This also closes the loop to the antidote: once you can see the anatomy, the message stops working on you. That is inoculation.
If you ran the page live, finish on its "One thing to do now" (see what Google and Meta think you are: Google My Ad Center, Meta Ad preferences) and the "Send this demo to one person →" button.
———
DELIVERY (~90s): keep saying “fabricated”; walk two or three annotations, no more.
HOLD THE LINE: labelled fictional and paraphrased; show capability, not mind-control (the Cambridge Analytica caveat).
IF ASKED “Isn’t this Cambridge Analytica?” — Same idea; how much it actually shifts behaviour is genuinely contested.
BRIDGE → That's targeting; now the other lever made playable — gamification.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Gamification Demo (/en/attention-machine/gamification-demo/), and the cleanest way to show that the content is almost beside the point — it's the reinforcement schedule that holds you.
Two panels, identical machinery. On the left, a little language app: a streak, points, a daily goal, a progress bar nudging you to practise. Entirely benign — these are good tools for building a habit you chose. On the right, the same streak, the same unpredictable reward, the same progress bar that pulls hardest near the end — but attached to an endless feed whose content is left deliberately blank. The lesson lands on its own: if the mechanics keep you scrolling an empty feed, then the mechanics, not the content, are doing the work.
The one line worth quoting precisely: the unpredictable, variable-ratio reward is the most reliable method known to psychology for sustaining a behaviour — the same principle as a slot machine's pull-to-refresh. Note we say this keeps a behaviour going; we do not call the user "addicted."
Stress the safety out loud, because minors may be present: it's a sandbox, there's no real streak or account, nothing is stored, and the exit is always visible. That visible exit is itself the point — the line between persuasion and manipulation is whether you're free to leave.
The page's "One thing to do now": turn off one streak or notification today — pick the app that pulls at you most and switch off its notifications (iPhone and Android links on the page), then notice in a week whether you miss them. Then the "Send this demo to one person →" button.
———
DELIVERY (~90s): two panels, identical machinery; the content is blank on purpose.
HOLD THE LINE: “keeps a behaviour going,” never “addicted”; safe sandbox — nothing stored, exit always visible.
IF ASKED “Is gamification bad?” — No; the language app is good. Same mechanics, different master.
BRIDGE → Demos done. Part 3: what all this produces — the symptoms.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three pays off the complication: the documented harms. On the site this section is deliberately called "Symptoms," not "Risks" — present-tense, documented harms downstream of the incentives, not hypothetical future risks. We'll see the range, then handle the evidence honestly.
———
DELIVERY (~20s): name why it’s “Symptoms,” not “Risks.”
HOLD THE LINE: present-tense documented harms, not hypothetical future risks.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Don't read the grid — gesture at the range. The point is that one mechanism surfaces in many places.
Framing rules to honour precisely:
- The manosphere is described exactly as "a worldview that attributes male difficulties primarily to women and feminism." Never "blames women," never "promotes contempt" — the accurate phrasing is fairer and more persuasive.
- Mental health: correlation well established, causal arrow genuinely contested — the next slide.
- Elections: as on the site's card — documented influence operations, algorithmic amplification of disinformation, and the ODNI/FBI/CISA joint statement. Whether they change election outcomes is contested.
- Radicalisation: the same engagement machine sits behind movements that hate each other — Islamist, far-right, incel. Whether the recommendation engine itself drives people there is genuinely split: Ribeiro and colleagues (2020) found users migrating toward more extreme content; Hosseinmardi and colleagues (2021), following 300,000+ people, found little evidence the algorithm drives it. The path is better established than its single cause.
- Across all of these: never "addictive"; "designed to be this compelling."
The slide shows six of the site's eleven symptoms. The other five, if asked: Body Image (an old pressure, newly industrialised); Get-Rich-Quick &amp; Scams (fast, easy, certain money, one tap from your bank account); Xenophobia &amp; Violence (from Stormfront to Myanmar); Recruited to Harm (police in Europe and the US report that organised online networks use game-like tasks to draw children into harming themselves and others — keep this calm and non-graphic); and What We Don't Yet Know — a whole page on the unanswered questions.
Each is a chronological page on the site, built from the 1990s to now, so you can watch each harm develop alongside the technology.
———
DELIVERY (~45s): gesture at the range — one mechanism, many surfaces; don’t read it aloud.
HOLD THE LINE: the manosphere uses its EXACT phrasing; never “addictive.”
IF ASKED “Isn’t ‘manosphere’ loaded?” — We describe it precisely: a worldview that attributes male difficulties primarily to women and feminism.
BRIDGE → Range shown; now the honest evidence slide that earns trust.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slide that earns the room's trust — don't rush it, and it's the honest answer to the complication's hedge about "documented harms."
The mental-health question is where it's easiest to overclaim, and we deliberately don't. Established: heavy use correlates with distress in teens; the companies documented harms internally; engagement systems demonstrably amplify provocative content. Contested: whether the platforms cause the distress or co-occur with it, and how large the real effects are.
Name the debate fairly. Jonathan Haidt and Jean Twenge argue the harm is real, large and causal. Amy Orben and Andrew Przybylski at Oxford argue the effect sizes are small and correlation hasn't shown causation (Nature Human Behaviour, 2019) — the association they measured — between adolescents’ digital technology use in general, social media included, and wellbeing — was comparable in size to wearing glasses or eating potatoes. Candice Odgers' review of The Anxious Generation in Nature (2024) adds that the timing evidence is weaker than the book presents, that most of the causal experiments it cites were run on adults, and that other causes of the decline remain in play. All are serious scientists; the debate is genuinely live.
Why concede all this when it complicates the message? Because credibility is the entire strategy. A talk that tells you plainly what it doesn't know is one you can trust on what it does. That honesty is itself a defence — which is where the last part goes.
———
DELIVERY (~90s): don’t rush — conceding what we don’t know is the strategy.
HOLD THE LINE: correlation established, causation contested; name both camps fairly.
IF ASKED “So which is it?” — Honestly unresolved — and saying so is what makes the rest trustworthy.
IF ASKED “Haidt has been debunked.” — Contested, not debunked — and nothing here rests on him. The critiques are real and the site carries them: Odgers in Nature on the timing evidence, Ferguson and colleagues pooling 33 studies, and Orben and Przybylski's standing point that nearly all of it is correlational. What survives is what we lean on: sleep (20 studies, 125,198 children), Facebook's own researchers on teenage girls, and the two quasi-experiments — 0.09 and 0.085 standard deviations. Small, one platform, not the whole question.
BRIDGE → Honest about the evidence — and it's about to get cheaper and faster.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escalation beat before the turn to hope: everything we've described is getting cheaper and faster. Keep it sober, not breathless — the power is in the structural point, not in scaring the room.
The single idea, straight from the site's AI page: the attention machine's manipulation capability was always limited by one thing — the cost and labour of producing personalised content at scale. Creating convincing fake personas, tailored disinformation or emotionally targeted messaging required significant human effort. Generative AI removes that constraint: since 2022, convincing text, images, cloned voices and synthetic video at near-zero cost, in seconds. Combined with the behavioural targeting from the Tracking &amp; Targeting demo, that is personalised manipulation at a scale and speed not previously possible.
The accounts half has its own source — name it: in July 2024 the FBI, the Dutch AIVD and MIVD, Dutch police and Canada's cyber centre issued a joint advisory on "Meliorator," Russian state-sponsored software to create and manage fake social media accounts at scale for influence operations (it is on the site's State Actors page). That is the "coordinated inauthentic behaviour" of Meta's own enforcement vocabulary, being tooled up.
The careful part, because the site is careful here: this is about capability and cost, not a proven body count. In any specific case, AI's role — as opposed to coordinated human-run accounts and paid promotion — is often not fully established. So say "the brake is gone," not "the bots already won."
Now the honesty, because this is exactly where it's tempting to overclaim. On outcomes: the Alan Turing Institute (CETaS, 2024) found no conclusive evidence that AI-generated content materially altered the 2024 US election results — but did find it influenced discourse, amplified harmful narratives, and entrenched polarisation. On Romania 2024, use the Elections page's wording and its caveats: the first EU presidential election annulled on grounds of digital interference. What is confirmed is the Constitutional Court ruling and TikTok's own admission that it disrupted small clusters of coordinated accounts. The declassified intelligence documents were themselves contested: a later tax-authority investigation found that one influencer campaign that ended up promoting the candidate had been paid for by a rival pro-EU party, and the annulment drew criticism from legal scholars and the US administration. Who paid for what, and how much the recommendation system added, remains partly open — and the specific “AI-generated content” claim has thinner evidence still. We keep those apart on purpose, the same discipline as the Cambridge Analytica caution.
If the room asks whether the law covers this: the EU AI Act (Regulation 2024/1689) bans purposefully manipulative techniques under Article 5, applicable since 2 February 2025 — but its own recitals exempt “common and legitimate commercial practices, for example in the field of advertising,” so an engagement-optimised feed is not what Article 5 was written to catch; the law the EU wrote for that is the DSA. What the AI Act does add here is Article 50, applicable since 2 August 2026: a system people interact with has to say it is one, and generated audio, image, video and text has to be machine-readably marked. There is a page for it on the site.
And note what this does NOT change: it's still no conspiracy, only incentives — AI just lowers the cost for everyone, commercial and state alike. Which is the hopeful hinge into the next part: because inoculation works on the technique, not the generator, the defence scales with the threat — a prebunked viewer spots the manipulation whether a human or a model wrote it.
———
DELIVERY (~75s): land “the brake is gone”; then immediately the honest “no conclusive evidence it altered outcomes — yet.”
HOLD THE LINE: acceleration, not a new conspiracy; the court ruling and TikTok's admission are confirmed, the rest of Romania is partly open; “AI-generated content” has thinner evidence; don't claim AI swung an election.
IF ASKED “Didn't AI decide the Romania election?” — The annulment is real; who paid for what, and what the algorithm or AI added, is still partly open — we don't overclaim it.
BRIDGE → The threat scales — now the defence that scales with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four, the turn from diagnosis to capability — and the answer to the unspoken "so is it hopeless?". The site's third key line: understanding the manipulation technique is itself the best-evidenced personal defence. Keep it genuinely hopeful and un-preachy; this is a turn, not a sermon.
———
DELIVERY (~20s): shift from diagnosis to capability; keep it hopeful.
HOLD THE LINE: understanding is the defence — a turn, not a sermon.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hopeful turn, in two halves — and it's evidence-based, not a pep talk.
Left, the personal defence. Inoculation theory — "prebunking." Cambridge researchers under Sander van der Linden showed in peer-reviewed work that exposing people to a weakened dose of a manipulation technique — the tactic itself, not a specific false claim — makes them measurably better at spotting manipulation later, and the effect is consistent across political affiliations, age groups and education levels (Science Advances, 2022). Say the honest limits too, as the site does: the effect decays — a single session fades over weeks unless followed by "booster" exposure — so it works best as repeated practice, not a one-off; and most measurement is of recognising techniques in test conditions, while lasting change in real-world sharing is harder to show and still being studied. It is still the best-supported option available. This reframes the whole talk: naming the machine for you wasn't just description, it was a dose of the vaccine — and like any vaccine, it needs boosters. The free hands-on version is the Bad News game from Cambridge and DROG; it's the one tool the project always recommends.
Right, the structural defence. The case is not that journalism, science and democracy are flawless — it's that they have error-correction built in: corrections, retractions, replication, elections. A commercial engagement engine has none of that. So the right question about any source is never "is it perfect?" but "what does it do when it gets things wrong?" That single question separates a process you can calibrate trust in from one you can't. (On democracy, Churchill's line about it being the worst system except all the others is the familiar shorthand — though it travels differently across cultures, so don't lean the whole case on it.)
———
DELIVERY (~120s): two halves — personal (prebunking) and structural (institutions).
HOLD THE LINE: process over brand; Churchill is culturally variable; inoculation works but fades without boosters — don't oversell it.
IF ASKED “Isn’t ‘trust institutions’ naive?” — The test isn’t “are they perfect” but “what do they do when they’re wrong.”
BRIDGE → The personal defence established; now the structural one — the law is moving.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structural half of the antidote, in one slide: the governance gap is real — about two decades from documented harm to a law with teeth, each time — but 2026 is the year it started to move. Every figure here is on the site's Laws &amp; Regulation pages; say "the site's Courts page" or "the OECD" out loud, not "I read somewhere."
Courts. Two jury verdicts in 2026 — and be precise about who: in New Mexico, Meta only; in Los Angeles, Meta and Google's YouTube. In New Mexico a jury found Meta violated consumer-protection law by misleading users about the safety of its platforms and set $375 million in civil penalties; in August 2026 the judge ordered Meta to pay a further $567 million into a fund for treatment and prevention, bringing the judgment to $942 million. In Los Angeles a jury awarded $6 million to a plaintiff harmed as a child, finding both companies acted with "malice, fraud or oppression" — Instagram 70% responsible, YouTube 30%. Neither verdict is final: the Los Angeles judge refused a new trial in June 2026 and Meta and YouTube appealed in July; Meta has said it will appeal in New Mexico and asked the court to pause payment. First-instance jury findings, not settled appellate law.
A word on language, because you will see it in every headline: in the litigation, “addiction” is the plaintiffs’ legal claim and the language of the verdicts — report it as their term. Outside the courtroom we don’t call users “addicted”; the talk’s frame stays “designed to be this compelling.” The legal shift underneath: Section 230 protects platforms from liability for what users post, but courts are finding it does not cover the platform's own design choices — infinite scroll, autoplay, notification timing.
Then the biggest number of the year, and be precise about what it is: on 26 August 2026, days into the trial, Meta settled the case brought by the US states — 51 attorneys general — for a minimum of $12.1 billion and up to $17.1 billion over ten years, plus design defaults for under-18s: two hours a day, a block between midnight and 6 am, no visible like counts, no cosmetic filters, checked by an independent auditor. The court entered the consent judgment the same day. Meta admitted no liability. The families' and school districts' cases — 3,208 pending in September 2026 — are not part of it. It binds one company by agreement, which is the site's argument for writing a design duty into statute.
Age limits. By April 2026 the OECD counted 25 member and accession countries with age restrictions in force or under consideration — but only three with a law in force: Australia, Brazil and Indonesia; the rest were proposals or consultations. Australia has made 16 the minimum age for social media accounts, in force since December 2025. Be honest about the limits the site names: age checks robust enough to work tend to mean verifying everyone (a privacy problem of its own), and none of these laws has been in force long enough to show whether outcomes improve.
Two more if the room is British or legal, both with their own page on the site. The UK's Online Safety Act 2023 puts a duty of care on the service's own systems and design rather than on individual posts — Ofcom writes the codes and enforces them, age checks had to be in place from 25 July 2025, and a provider whose recommender its risk assessment puts at medium or high risk must configure the algorithm to filter harmful content out of children's feeds; what the Act does not do is ask what the feed is optimising for. And the EU AI Act (in force since 1 August 2024) bans purposefully manipulative techniques, but exempts ordinary lawful advertising in its own recitals — so for the feed itself the DSA, not the AI Act, is the instrument.
Europe, in one line: the GDPR (enforceable since 2018; fines imposed now above €7 billion in total) governs what may be done with your data, and the Digital Services Act (applied 2024) makes the largest platforms assess and reduce the systemic risks of their design — with fines up to 6% of global turnover. Whether it is enforced, under political pressure from the US administration, is the open question.
———
DELIVERY (~75s): three cards, one sentence each; stress “neither verdict is final.”
HOLD THE LINE: New Mexico = Meta only; Los Angeles = Meta and YouTube; both under appeal; the settlement is entered, no admission of liability, and the families’ cases are separate; “addiction” only as the plaintiffs’ legal term; OECD 25 = in force OR under consideration, only 3 in force.
IF ASKED “Age checks just mean everyone hands over their ID.” — The worry is real and the site does not treat it as settled. Ofcom's standard is “highly effective age assurance” — a typed-in birthday does not qualify — and the EU's July 2025 blueprint, piloting in Denmark, France, Greece, Italy and Spain, passes only a proof of being over 18, used once, so it cannot follow you between services. What none of that settles is that a check strong enough to stop a determined 14-year-old generally runs on every adult too. The Age Restrictions page calls it genuinely unsolved.
IF ASKED “So the platforms have lost?” — Meta has settled with the states — $12.1bn minimum, design defaults for under-18s — and the two jury verdicts are under appeal. What has changed is that design, not just content, is now tested in court and priced in a settlement.
BRIDGE → The law moves slowly; here is what you can do this week.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Concrete and unpreachy. The order runs from "you, now" outward to "the structure," because we never tell people what to do before they understand why.
Understand the mechanism — the most protective single step, already begun tonight. Block trackers — uBlock Origin, free and open-source: the full extension now runs only in Firefox (and Brave); Chrome and Edge allow only the reduced uBlock Origin Lite since Google's 2025 extension changes; Safari has not carried the full extension for years and also offers only Lite. Be precise about what it does: it cuts browser-side tracking — cookies, scripts, fingerprinting attempts — but it cannot stop real-time bidding, because the auction happens server-side, between companies, whatever your browser blocks. Notifications off — removes the engineered interruption (the Gamification Demo's "one thing to do now"). Phone-free bedrooms — for the whole household, not a rule imposed on teenagers; of the individual steps, it has the most consistent evidence behind it — sleep is the best-documented pathway (Carter 2016: a device used at bedtime, or merely present in the bedroom, goes with too little sleep). Pay for journalism you value — you're funding the self-correcting process. Contact your representatives — structural change moves faster than millions of individual habits.
Leave them on the note that every one of these is something they can do — the opposite of where most people start, feeling helpless and to blame.
———
DELIVERY (~75s): run “you → structure”; every item is something they can do.
HOLD THE LINE: never tell people what to do before they understand why.
IF ASKED “Does deleting apps work?” — It helps, but structure (tracker blockers, notifications off, policy) beats willpower.
BRIDGE → From actions to the closing thought: seeing is the cure.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on capability, not alarm — the whole register in one line, and it answers the question we opened with.
We started with "is someone doing this to us?" The answer was no — no conspiracy, only incentives — which is in a way more demanding, because there's no villain to remove; there's only a system to understand. But understanding turns out to be the thing that works. The machine loses its grip the moment you can see it operating. You were never the problem, and it was never about willpower.
Then the one ask — the same one every demo on the site ends with: send one demo to one person. Pick the demo that landed for you tonight (all three are at attentionmachine.org/en/demos/) and send it to one person who hasn't thought about this yet; each demo page has a "Send this demo to one person →" button that copies the link. Inoculation at scale means reaching people before they meet the technique — one person at a time is how it spreads.
Send them to attentionmachine.org — everything tonight is there, every claim that carries a number, a date, a named study or a quotation is sourced on its page and tracked in a public claim ledger — attentionmachine.org/en/about/claims/ — free and non-commercial. It is run by a Dutch foundation (stichting) that is being set up: non-commercial, non-partisan, no advertising, no investors. The small line at the bottom is the site's AI notice — some content was created with the assistance of AI tools and may contain errors; the full account is under About → How We Communicate → How this site is made. Thank them, and take questions.
———
DELIVERY (~60s): end on capability, not alarm; answer the question you opened with; then the one ask — one demo, one person.
HOLD THE LINE: you were never the problem; it was never willpower; the foundation is “being set up,” not registered; “AI tools,” never a product name.
IF ASKED “This was written by an AI.” — Partly, and the note at the foot of every page says so. AI tools find and read sources, draft, translate and check each other's work; they do not decide. A person chooses what is published and is answerable for it, a page a human has read carries that date in its footer, and a translation goes live only after a native speaker has reviewed it — which is why you can check us: every claim carrying a number, a date, a named study or a quotation links to its source and is tracked in the public claim ledger. EU law exempts text a person has reviewed and takes responsibility for; we disclose anyway.
IF ASKED “Where do I start?” — Send one demo to one person; then attentionmachine.org — everything tonight is there, every number, date, named study and quotation sourced, and free.
BRIDGE → End here; open the floor for questions.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5F0E8"/>
        </a:solidFill>
      </p:bgPr>
    </p:bg>
    <p:spTree>
      <p:nvGrpSpPr>
        <p:cNvPr id="1" name=""/>
        <p:cNvGrpSpPr/>
        <p:nvPr/>
      </p:nvGrpSpPr>
      <p:grpSpPr>
        <a:xfrm>
          <a:off x="0" y="0"/>
          <a:ext cx="0" cy="0"/>
          <a:chOff x="0" y="0"/>
          <a:chExt cx="0" cy="0"/>
        </a:xfrm>
      </p:grpSpPr>
      <p:sp>
        <p:nvSpPr>
          <p:cNvPr id="2" name="Text 0"/>
          <p:cNvSpPr/>
          <p:nvPr/>
        </p:nvSpPr>
        <p:spPr>
          <a:xfrm>
            <a:off x="6094476" y="6437376"/>
            <a:ext cx="5271516" cy="274320"/>
          </a:xfrm>
          <a:prstGeom prst="rect">
            <a:avLst/>
          </a:prstGeom>
          <a:noFill/>
          <a:ln/>
        </p:spPr>
        <p:txBody>
          <a:bodyPr wrap="square" lIns="0" tIns="0" rIns="0" bIns="0" rtlCol="0" anchor="ctr"/>
          <a:lstStyle/>
          <a:p>
            <a:pPr algn="r" indent="0" marL="0">
              <a:buNone/>
            </a:pPr>
            <a:r>
              <a:rPr lang="en-US" sz="1000" i="1" dirty="0">
                <a:solidFill>
                  <a:srgbClr val="756D65"/>
                </a:solidFill>
                <a:latin typeface="Georgia" pitchFamily="34" charset="0"/>
                <a:ea typeface="Georgia" pitchFamily="34" charset="-122"/>
                <a:cs typeface="Georgia" pitchFamily="34" charset="-120"/>
              </a:rPr>
              <a:t>Updated 25 October 2026</a:t>
            </a:r>
            <a:endParaRPr lang="en-US" sz="1000" dirty="0"/>
          </a:p>
        </p:txBody>
      </p:sp>
      <p:sp>
        <p:nvSpPr>
          <p:cNvPr id="3" name="Text 1"/>
          <p:cNvSpPr/>
          <p:nvPr/>
        </p:nvSpPr>
        <p:spPr>
          <a:xfrm>
            <a:off x="822960" y="1051560"/>
            <a:ext cx="10543032" cy="274320"/>
          </a:xfrm>
          <a:prstGeom prst="rect">
            <a:avLst/>
          </a:prstGeom>
          <a:noFill/>
          <a:ln/>
        </p:spPr>
        <p:txBody>
          <a:bodyPr wrap="square" lIns="0" tIns="0" rIns="0" bIns="0" rtlCol="0" anchor="ctr"/>
          <a:lstStyle/>
          <a:p>
            <a:pPr algn="l" indent="0" marL="0">
              <a:buNone/>
            </a:pPr>
            <a:r>
              <a:rPr lang="en-US" sz="1200" b="1" spc="200" kern="0" dirty="0">
                <a:solidFill>
                  <a:srgbClr val="4A3D8F"/>
                </a:solidFill>
                <a:latin typeface="Courier New" pitchFamily="34" charset="0"/>
                <a:ea typeface="Courier New" pitchFamily="34" charset="-122"/>
                <a:cs typeface="Courier New" pitchFamily="34" charset="-120"/>
              </a:rPr>
              <a:t>PUBLIC INTEREST · NON-COMMERCIAL · EVIDENCE-BASED</a:t>
            </a:r>
            <a:endParaRPr lang="en-US" sz="1200" dirty="0"/>
          </a:p>
        </p:txBody>
      </p:sp>
      <p:sp>
        <p:nvSpPr>
          <p:cNvPr id="4" name="Shape 2"/>
          <p:cNvSpPr/>
          <p:nvPr/>
        </p:nvSpPr>
        <p:spPr>
          <a:xfrm>
            <a:off x="822960" y="1417320"/>
            <a:ext cx="822960" cy="32004"/>
          </a:xfrm>
          <a:prstGeom prst="rect">
            <a:avLst/>
          </a:prstGeom>
          <a:solidFill>
            <a:srgbClr val="4A3D8F"/>
          </a:solidFill>
          <a:ln/>
        </p:spPr>
      </p:sp>
      <p:sp>
        <p:nvSpPr>
          <p:cNvPr id="5" name="Text 3"/>
          <p:cNvSpPr/>
          <p:nvPr/>
        </p:nvSpPr>
        <p:spPr>
          <a:xfrm>
            <a:off x="822960" y="1828800"/>
            <a:ext cx="10543032" cy="1188720"/>
          </a:xfrm>
          <a:prstGeom prst="rect">
            <a:avLst/>
          </a:prstGeom>
          <a:noFill/>
          <a:ln/>
        </p:spPr>
        <p:txBody>
          <a:bodyPr wrap="square" lIns="0" tIns="0" rIns="0" bIns="0" rtlCol="0" anchor="ctr"/>
          <a:lstStyle/>
          <a:p>
            <a:pPr algn="l" indent="0" marL="0">
              <a:buNone/>
            </a:pPr>
            <a:r>
              <a:rPr lang="en-US" sz="5800" b="1" dirty="0">
                <a:solidFill>
                  <a:srgbClr val="1A1410"/>
                </a:solidFill>
                <a:latin typeface="Georgia" pitchFamily="34" charset="0"/>
                <a:ea typeface="Georgia" pitchFamily="34" charset="-122"/>
                <a:cs typeface="Georgia" pitchFamily="34" charset="-120"/>
              </a:rPr>
              <a:t>Can you trust your feed?</a:t>
            </a:r>
            <a:endParaRPr lang="en-US" sz="5800" dirty="0"/>
          </a:p>
        </p:txBody>
      </p:sp>
      <p:sp>
        <p:nvSpPr>
          <p:cNvPr id="6" name="Text 4"/>
          <p:cNvSpPr/>
          <p:nvPr/>
        </p:nvSpPr>
        <p:spPr>
          <a:xfrm>
            <a:off x="822960" y="3017520"/>
            <a:ext cx="10543032" cy="1005840"/>
          </a:xfrm>
          <a:prstGeom prst="rect">
            <a:avLst/>
          </a:prstGeom>
          <a:noFill/>
          <a:ln/>
        </p:spPr>
        <p:txBody>
          <a:bodyPr wrap="square" lIns="0" tIns="0" rIns="0" bIns="0" rtlCol="0" anchor="ctr"/>
          <a:lstStyle/>
          <a:p>
            <a:pPr algn="l" indent="0" marL="0">
              <a:buNone/>
            </a:pPr>
            <a:r>
              <a:rPr lang="en-US" sz="3800" b="1" i="1" dirty="0">
                <a:solidFill>
                  <a:srgbClr val="1A1410"/>
                </a:solidFill>
                <a:latin typeface="Georgia" pitchFamily="34" charset="0"/>
                <a:ea typeface="Georgia" pitchFamily="34" charset="-122"/>
                <a:cs typeface="Georgia" pitchFamily="34" charset="-120"/>
              </a:rPr>
              <a:t>It is </a:t>
            </a:r>
            <a:pPr algn="l" indent="0" marL="0">
              <a:buNone/>
            </a:pPr>
            <a:r>
              <a:rPr lang="en-US" sz="3800" b="1" i="1" dirty="0">
                <a:solidFill>
                  <a:srgbClr val="4A3D8F"/>
                </a:solidFill>
                <a:latin typeface="Georgia" pitchFamily="34" charset="0"/>
                <a:ea typeface="Georgia" pitchFamily="34" charset="-122"/>
                <a:cs typeface="Georgia" pitchFamily="34" charset="-120"/>
              </a:rPr>
              <a:t>engineered</a:t>
            </a:r>
            <a:pPr algn="l" indent="0" marL="0">
              <a:buNone/>
            </a:pPr>
            <a:r>
              <a:rPr lang="en-US" sz="3800" b="1" i="1" dirty="0">
                <a:solidFill>
                  <a:srgbClr val="1A1410"/>
                </a:solidFill>
                <a:latin typeface="Georgia" pitchFamily="34" charset="0"/>
                <a:ea typeface="Georgia" pitchFamily="34" charset="-122"/>
                <a:cs typeface="Georgia" pitchFamily="34" charset="-120"/>
              </a:rPr>
              <a:t> to keep your attention.</a:t>
            </a:r>
            <a:endParaRPr lang="en-US" sz="3800" dirty="0"/>
          </a:p>
        </p:txBody>
      </p:sp>
      <p:sp>
        <p:nvSpPr>
          <p:cNvPr id="7" name="Text 5"/>
          <p:cNvSpPr/>
          <p:nvPr/>
        </p:nvSpPr>
        <p:spPr>
          <a:xfrm>
            <a:off x="822960" y="5577840"/>
            <a:ext cx="10543032" cy="365760"/>
          </a:xfrm>
          <a:prstGeom prst="rect">
            <a:avLst/>
          </a:prstGeom>
          <a:noFill/>
          <a:ln/>
        </p:spPr>
        <p:txBody>
          <a:bodyPr wrap="square" lIns="0" tIns="0" rIns="0" bIns="0" rtlCol="0" anchor="ctr"/>
          <a:lstStyle/>
          <a:p>
            <a:pPr algn="l" indent="0" marL="0">
              <a:buNone/>
            </a:pPr>
            <a:r>
              <a:rPr lang="en-US" sz="1400" dirty="0">
                <a:solidFill>
                  <a:srgbClr val="6B6157"/>
                </a:solidFill>
                <a:latin typeface="Georgia" pitchFamily="34" charset="0"/>
                <a:ea typeface="Georgia" pitchFamily="34" charset="-122"/>
                <a:cs typeface="Georgia" pitchFamily="34" charset="-120"/>
              </a:rPr>
              <a:t>An introduction to The Attention Machine  ·  attentionmachine.org</a:t>
            </a:r>
            <a:endParaRPr lang="en-US" sz="1400" dirty="0"/>
          </a:p>
        </p:txBody>
      </p:sp>
      <p:sp>
        <p:nvSpPr>
          <p:cNvPr id="8" name="Text 6"/>
          <p:cNvSpPr/>
          <p:nvPr/>
        </p:nvSpPr>
        <p:spPr>
          <a:xfrm>
            <a:off x="822960" y="6053328"/>
            <a:ext cx="10543032" cy="274320"/>
          </a:xfrm>
          <a:prstGeom prst="rect">
            <a:avLst/>
          </a:prstGeom>
          <a:noFill/>
          <a:ln/>
        </p:spPr>
        <p:txBody>
          <a:bodyPr wrap="square" lIns="0" tIns="0" rIns="0" bIns="0" rtlCol="0" anchor="ctr"/>
          <a:lstStyle/>
          <a:p>
            <a:pPr algn="l" indent="0" marL="0">
              <a:buNone/>
            </a:pPr>
            <a:r>
              <a:rPr lang="en-US" sz="1050" i="1" dirty="0">
                <a:solidFill>
                  <a:srgbClr val="756D65"/>
                </a:solidFill>
                <a:latin typeface="Georgia" pitchFamily="34" charset="0"/>
                <a:ea typeface="Georgia" pitchFamily="34" charset="-122"/>
                <a:cs typeface="Georgia" pitchFamily="34" charset="-120"/>
              </a:rPr>
              <a:t>Some content was created with the assistance of AI tools and may contain errors.</a:t>
            </a:r>
            <a:endParaRPr lang="en-US" sz="10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AF8F5"/>
        </a:solidFill>
      </p:bgPr>
    </p:bg>
    <p:spTree>
      <p:nvGrpSpPr>
        <p:cNvPr id="1" name=""/>
        <p:cNvGrpSpPr/>
        <p:nvPr/>
      </p:nvGrpSpPr>
      <p:grpSpPr>
        <a:xfrm>
          <a:off x="0" y="0"/>
          <a:ext cx="0" cy="0"/>
          <a:chOff x="0" y="0"/>
          <a:chExt cx="0" cy="0"/>
        </a:xfrm>
      </p:grpSpPr>
      <p:sp>
        <p:nvSpPr>
          <p:cNvPr id="2" name="Text 0"/>
          <p:cNvSpPr/>
          <p:nvPr/>
        </p:nvSpPr>
        <p:spPr>
          <a:xfrm>
            <a:off x="6094476" y="6437376"/>
            <a:ext cx="5271516" cy="274320"/>
          </a:xfrm>
          <a:prstGeom prst="rect">
            <a:avLst/>
          </a:prstGeom>
          <a:noFill/>
          <a:ln/>
        </p:spPr>
        <p:txBody>
          <a:bodyPr wrap="square" lIns="0" tIns="0" rIns="0" bIns="0" rtlCol="0" anchor="ctr"/>
          <a:lstStyle/>
          <a:p>
            <a:pPr algn="r" indent="0" marL="0">
              <a:buNone/>
            </a:pPr>
            <a:r>
              <a:rPr lang="en-US" sz="1000" i="1" dirty="0">
                <a:solidFill>
                  <a:srgbClr val="756D65"/>
                </a:solidFill>
                <a:latin typeface="Georgia" pitchFamily="34" charset="0"/>
                <a:ea typeface="Georgia" pitchFamily="34" charset="-122"/>
                <a:cs typeface="Georgia" pitchFamily="34" charset="-120"/>
              </a:rPr>
              <a:t>Updated 25 October 2026</a:t>
            </a:r>
            <a:endParaRPr lang="en-US" sz="1000" dirty="0"/>
          </a:p>
        </p:txBody>
      </p:sp>
      <p:sp>
        <p:nvSpPr>
          <p:cNvPr id="3" name="Text 1"/>
          <p:cNvSpPr/>
          <p:nvPr/>
        </p:nvSpPr>
        <p:spPr>
          <a:xfrm>
            <a:off x="822960" y="566928"/>
            <a:ext cx="10543032" cy="274320"/>
          </a:xfrm>
          <a:prstGeom prst="rect">
            <a:avLst/>
          </a:prstGeom>
          <a:noFill/>
          <a:ln/>
        </p:spPr>
        <p:txBody>
          <a:bodyPr wrap="square" lIns="0" tIns="0" rIns="0" bIns="0" rtlCol="0" anchor="ctr"/>
          <a:lstStyle/>
          <a:p>
            <a:pPr algn="l" indent="0" marL="0">
              <a:buNone/>
            </a:pPr>
            <a:r>
              <a:rPr lang="en-US" sz="1200" b="1" spc="200" kern="0" dirty="0">
                <a:solidFill>
                  <a:srgbClr val="4A3D8F"/>
                </a:solidFill>
                <a:latin typeface="Courier New" pitchFamily="34" charset="0"/>
                <a:ea typeface="Courier New" pitchFamily="34" charset="-122"/>
                <a:cs typeface="Courier New" pitchFamily="34" charset="-120"/>
              </a:rPr>
              <a:t>THE SITUATION</a:t>
            </a:r>
            <a:endParaRPr lang="en-US" sz="1200" dirty="0"/>
          </a:p>
        </p:txBody>
      </p:sp>
      <p:sp>
        <p:nvSpPr>
          <p:cNvPr id="4" name="Text 2"/>
          <p:cNvSpPr/>
          <p:nvPr/>
        </p:nvSpPr>
        <p:spPr>
          <a:xfrm>
            <a:off x="822960" y="1234440"/>
            <a:ext cx="10543032" cy="1280160"/>
          </a:xfrm>
          <a:prstGeom prst="rect">
            <a:avLst/>
          </a:prstGeom>
          <a:noFill/>
          <a:ln/>
        </p:spPr>
        <p:txBody>
          <a:bodyPr wrap="square" lIns="0" tIns="0" rIns="0" bIns="0" rtlCol="0" anchor="ctr"/>
          <a:lstStyle/>
          <a:p>
            <a:pPr algn="l" indent="0" marL="0">
              <a:lnSpc>
                <a:spcPct val="105000"/>
              </a:lnSpc>
              <a:buNone/>
            </a:pPr>
            <a:r>
              <a:rPr lang="en-US" sz="3600" b="1" dirty="0">
                <a:solidFill>
                  <a:srgbClr val="1A1410"/>
                </a:solidFill>
                <a:latin typeface="Georgia" pitchFamily="34" charset="0"/>
                <a:ea typeface="Georgia" pitchFamily="34" charset="-122"/>
                <a:cs typeface="Georgia" pitchFamily="34" charset="-120"/>
              </a:rPr>
              <a:t>In about twenty years, how we get information flipped.</a:t>
            </a:r>
            <a:endParaRPr lang="en-US" sz="3600" dirty="0"/>
          </a:p>
        </p:txBody>
      </p:sp>
      <p:sp>
        <p:nvSpPr>
          <p:cNvPr id="5" name="Text 3"/>
          <p:cNvSpPr/>
          <p:nvPr/>
        </p:nvSpPr>
        <p:spPr>
          <a:xfrm>
            <a:off x="822960" y="3017520"/>
            <a:ext cx="10543032" cy="1828800"/>
          </a:xfrm>
          <a:prstGeom prst="rect">
            <a:avLst/>
          </a:prstGeom>
          <a:noFill/>
          <a:ln/>
        </p:spPr>
        <p:txBody>
          <a:bodyPr wrap="square" lIns="0" tIns="0" rIns="0" bIns="0" rtlCol="0" anchor="ctr"/>
          <a:lstStyle/>
          <a:p>
            <a:pPr algn="l" indent="0" marL="0">
              <a:lnSpc>
                <a:spcPct val="130000"/>
              </a:lnSpc>
              <a:buNone/>
            </a:pPr>
            <a:r>
              <a:rPr lang="en-US" sz="2300" dirty="0">
                <a:solidFill>
                  <a:srgbClr val="1A1410"/>
                </a:solidFill>
                <a:latin typeface="Georgia" pitchFamily="34" charset="0"/>
                <a:ea typeface="Georgia" pitchFamily="34" charset="-122"/>
                <a:cs typeface="Georgia" pitchFamily="34" charset="-120"/>
              </a:rPr>
              <a:t>We used to </a:t>
            </a:r>
            <a:pPr algn="l" indent="0" marL="0">
              <a:lnSpc>
                <a:spcPct val="130000"/>
              </a:lnSpc>
              <a:buNone/>
            </a:pPr>
            <a:r>
              <a:rPr lang="en-US" sz="2300" i="1" dirty="0">
                <a:solidFill>
                  <a:srgbClr val="1A1410"/>
                </a:solidFill>
                <a:latin typeface="Georgia" pitchFamily="34" charset="0"/>
                <a:ea typeface="Georgia" pitchFamily="34" charset="-122"/>
                <a:cs typeface="Georgia" pitchFamily="34" charset="-120"/>
              </a:rPr>
              <a:t>go and find </a:t>
            </a:r>
            <a:pPr algn="l" indent="0" marL="0">
              <a:lnSpc>
                <a:spcPct val="130000"/>
              </a:lnSpc>
              <a:buNone/>
            </a:pPr>
            <a:r>
              <a:rPr lang="en-US" sz="2300" dirty="0">
                <a:solidFill>
                  <a:srgbClr val="1A1410"/>
                </a:solidFill>
                <a:latin typeface="Georgia" pitchFamily="34" charset="0"/>
                <a:ea typeface="Georgia" pitchFamily="34" charset="-122"/>
                <a:cs typeface="Georgia" pitchFamily="34" charset="-120"/>
              </a:rPr>
              <a:t>information — a newspaper, a broadcast, a search box.
</a:t>
            </a:r>
            <a:endParaRPr lang="en-US" sz="2300" dirty="0"/>
          </a:p>
          <a:p>
            <a:pPr algn="l" indent="0" marL="0">
              <a:lnSpc>
                <a:spcPct val="130000"/>
              </a:lnSpc>
              <a:buNone/>
            </a:pPr>
            <a:r>
              <a:rPr lang="en-US" sz="2300" dirty="0">
                <a:solidFill>
                  <a:srgbClr val="1A1410"/>
                </a:solidFill>
                <a:latin typeface="Georgia" pitchFamily="34" charset="0"/>
                <a:ea typeface="Georgia" pitchFamily="34" charset="-122"/>
                <a:cs typeface="Georgia" pitchFamily="34" charset="-120"/>
              </a:rPr>
              <a:t>Now an algorithmic feed </a:t>
            </a:r>
            <a:pPr algn="l" indent="0" marL="0">
              <a:lnSpc>
                <a:spcPct val="130000"/>
              </a:lnSpc>
              <a:buNone/>
            </a:pPr>
            <a:r>
              <a:rPr lang="en-US" sz="2300" b="1" dirty="0">
                <a:solidFill>
                  <a:srgbClr val="4A3D8F"/>
                </a:solidFill>
                <a:latin typeface="Georgia" pitchFamily="34" charset="0"/>
                <a:ea typeface="Georgia" pitchFamily="34" charset="-122"/>
                <a:cs typeface="Georgia" pitchFamily="34" charset="-120"/>
              </a:rPr>
              <a:t>chooses it for us</a:t>
            </a:r>
            <a:pPr algn="l" indent="0" marL="0">
              <a:lnSpc>
                <a:spcPct val="130000"/>
              </a:lnSpc>
              <a:buNone/>
            </a:pPr>
            <a:r>
              <a:rPr lang="en-US" sz="2300" dirty="0">
                <a:solidFill>
                  <a:srgbClr val="1A1410"/>
                </a:solidFill>
                <a:latin typeface="Georgia" pitchFamily="34" charset="0"/>
                <a:ea typeface="Georgia" pitchFamily="34" charset="-122"/>
                <a:cs typeface="Georgia" pitchFamily="34" charset="-120"/>
              </a:rPr>
              <a:t>. For billions of people, that feed is a main source of news and information.</a:t>
            </a:r>
            <a:endParaRPr lang="en-US" sz="2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AF8F5"/>
        </a:solidFill>
      </p:bgPr>
    </p:bg>
    <p:spTree>
      <p:nvGrpSpPr>
        <p:cNvPr id="1" name=""/>
        <p:cNvGrpSpPr/>
        <p:nvPr/>
      </p:nvGrpSpPr>
      <p:grpSpPr>
        <a:xfrm>
          <a:off x="0" y="0"/>
          <a:ext cx="0" cy="0"/>
          <a:chOff x="0" y="0"/>
          <a:chExt cx="0" cy="0"/>
        </a:xfrm>
      </p:grpSpPr>
      <p:sp>
        <p:nvSpPr>
          <p:cNvPr id="2" name="Text 0"/>
          <p:cNvSpPr/>
          <p:nvPr/>
        </p:nvSpPr>
        <p:spPr>
          <a:xfrm>
            <a:off x="6094476" y="6437376"/>
            <a:ext cx="5271516" cy="274320"/>
          </a:xfrm>
          <a:prstGeom prst="rect">
            <a:avLst/>
          </a:prstGeom>
          <a:noFill/>
          <a:ln/>
        </p:spPr>
        <p:txBody>
          <a:bodyPr wrap="square" lIns="0" tIns="0" rIns="0" bIns="0" rtlCol="0" anchor="ctr"/>
          <a:lstStyle/>
          <a:p>
            <a:pPr algn="r" indent="0" marL="0">
              <a:buNone/>
            </a:pPr>
            <a:r>
              <a:rPr lang="en-US" sz="1000" i="1" dirty="0">
                <a:solidFill>
                  <a:srgbClr val="756D65"/>
                </a:solidFill>
                <a:latin typeface="Georgia" pitchFamily="34" charset="0"/>
                <a:ea typeface="Georgia" pitchFamily="34" charset="-122"/>
                <a:cs typeface="Georgia" pitchFamily="34" charset="-120"/>
              </a:rPr>
              <a:t>Updated 25 October 2026</a:t>
            </a:r>
            <a:endParaRPr lang="en-US" sz="1000" dirty="0"/>
          </a:p>
        </p:txBody>
      </p:sp>
      <p:sp>
        <p:nvSpPr>
          <p:cNvPr id="3" name="Text 1"/>
          <p:cNvSpPr/>
          <p:nvPr/>
        </p:nvSpPr>
        <p:spPr>
          <a:xfrm>
            <a:off x="822960" y="566928"/>
            <a:ext cx="10543032" cy="274320"/>
          </a:xfrm>
          <a:prstGeom prst="rect">
            <a:avLst/>
          </a:prstGeom>
          <a:noFill/>
          <a:ln/>
        </p:spPr>
        <p:txBody>
          <a:bodyPr wrap="square" lIns="0" tIns="0" rIns="0" bIns="0" rtlCol="0" anchor="ctr"/>
          <a:lstStyle/>
          <a:p>
            <a:pPr algn="l" indent="0" marL="0">
              <a:buNone/>
            </a:pPr>
            <a:r>
              <a:rPr lang="en-US" sz="1200" b="1" spc="200" kern="0" dirty="0">
                <a:solidFill>
                  <a:srgbClr val="9A3B3B"/>
                </a:solidFill>
                <a:latin typeface="Courier New" pitchFamily="34" charset="0"/>
                <a:ea typeface="Courier New" pitchFamily="34" charset="-122"/>
                <a:cs typeface="Courier New" pitchFamily="34" charset="-120"/>
              </a:rPr>
              <a:t>THE COMPLICATION</a:t>
            </a:r>
            <a:endParaRPr lang="en-US" sz="1200" dirty="0"/>
          </a:p>
        </p:txBody>
      </p:sp>
      <p:sp>
        <p:nvSpPr>
          <p:cNvPr id="4" name="Text 2"/>
          <p:cNvSpPr/>
          <p:nvPr/>
        </p:nvSpPr>
        <p:spPr>
          <a:xfrm>
            <a:off x="822960" y="1234440"/>
            <a:ext cx="10543032" cy="822960"/>
          </a:xfrm>
          <a:prstGeom prst="rect">
            <a:avLst/>
          </a:prstGeom>
          <a:noFill/>
          <a:ln/>
        </p:spPr>
        <p:txBody>
          <a:bodyPr wrap="square" lIns="0" tIns="0" rIns="0" bIns="0" rtlCol="0" anchor="ctr"/>
          <a:lstStyle/>
          <a:p>
            <a:pPr algn="l" indent="0" marL="0">
              <a:buNone/>
            </a:pPr>
            <a:r>
              <a:rPr lang="en-US" sz="3800" b="1" dirty="0">
                <a:solidFill>
                  <a:srgbClr val="1A1410"/>
                </a:solidFill>
                <a:latin typeface="Georgia" pitchFamily="34" charset="0"/>
                <a:ea typeface="Georgia" pitchFamily="34" charset="-122"/>
                <a:cs typeface="Georgia" pitchFamily="34" charset="-120"/>
              </a:rPr>
              <a:t>That feed is not neutral.</a:t>
            </a:r>
            <a:endParaRPr lang="en-US" sz="3800" dirty="0"/>
          </a:p>
        </p:txBody>
      </p:sp>
      <p:sp>
        <p:nvSpPr>
          <p:cNvPr id="5" name="Text 3"/>
          <p:cNvSpPr/>
          <p:nvPr/>
        </p:nvSpPr>
        <p:spPr>
          <a:xfrm>
            <a:off x="822960" y="2377440"/>
            <a:ext cx="10543032" cy="1371600"/>
          </a:xfrm>
          <a:prstGeom prst="rect">
            <a:avLst/>
          </a:prstGeom>
          <a:noFill/>
          <a:ln/>
        </p:spPr>
        <p:txBody>
          <a:bodyPr wrap="square" lIns="0" tIns="0" rIns="0" bIns="0" rtlCol="0" anchor="ctr"/>
          <a:lstStyle/>
          <a:p>
            <a:pPr algn="l" indent="0" marL="0">
              <a:lnSpc>
                <a:spcPct val="130000"/>
              </a:lnSpc>
              <a:buNone/>
            </a:pPr>
            <a:r>
              <a:rPr lang="en-US" sz="2200" dirty="0">
                <a:solidFill>
                  <a:srgbClr val="1A1410"/>
                </a:solidFill>
                <a:latin typeface="Georgia" pitchFamily="34" charset="0"/>
                <a:ea typeface="Georgia" pitchFamily="34" charset="-122"/>
                <a:cs typeface="Georgia" pitchFamily="34" charset="-120"/>
              </a:rPr>
              <a:t>What you see is </a:t>
            </a:r>
            <a:pPr algn="l" indent="0" marL="0">
              <a:lnSpc>
                <a:spcPct val="130000"/>
              </a:lnSpc>
              <a:buNone/>
            </a:pPr>
            <a:r>
              <a:rPr lang="en-US" sz="2200" b="1" dirty="0">
                <a:solidFill>
                  <a:srgbClr val="9A3B3B"/>
                </a:solidFill>
                <a:latin typeface="Georgia" pitchFamily="34" charset="0"/>
                <a:ea typeface="Georgia" pitchFamily="34" charset="-122"/>
                <a:cs typeface="Georgia" pitchFamily="34" charset="-120"/>
              </a:rPr>
              <a:t>engineered</a:t>
            </a:r>
            <a:pPr algn="l" indent="0" marL="0">
              <a:lnSpc>
                <a:spcPct val="130000"/>
              </a:lnSpc>
              <a:buNone/>
            </a:pPr>
            <a:r>
              <a:rPr lang="en-US" sz="2200" dirty="0">
                <a:solidFill>
                  <a:srgbClr val="1A1410"/>
                </a:solidFill>
                <a:latin typeface="Georgia" pitchFamily="34" charset="0"/>
                <a:ea typeface="Georgia" pitchFamily="34" charset="-122"/>
                <a:cs typeface="Georgia" pitchFamily="34" charset="-120"/>
              </a:rPr>
              <a:t> — selected and ordered to hold your attention. That skews it toward the emotionally provocative, and makes it hard to put down.</a:t>
            </a:r>
            <a:endParaRPr lang="en-US" sz="2200" dirty="0"/>
          </a:p>
        </p:txBody>
      </p:sp>
      <p:sp>
        <p:nvSpPr>
          <p:cNvPr id="6" name="Shape 4"/>
          <p:cNvSpPr/>
          <p:nvPr/>
        </p:nvSpPr>
        <p:spPr>
          <a:xfrm>
            <a:off x="822960" y="4160520"/>
            <a:ext cx="10543032" cy="1371600"/>
          </a:xfrm>
          <a:prstGeom prst="roundRect">
            <a:avLst>
              <a:gd name="adj" fmla="val 4000"/>
            </a:avLst>
          </a:prstGeom>
          <a:solidFill>
            <a:srgbClr val="FFFFFF"/>
          </a:solidFill>
          <a:ln w="12700">
            <a:solidFill>
              <a:srgbClr val="E2DDD8"/>
            </a:solidFill>
            <a:prstDash val="solid"/>
          </a:ln>
        </p:spPr>
      </p:sp>
      <p:sp>
        <p:nvSpPr>
          <p:cNvPr id="7" name="Text 5"/>
          <p:cNvSpPr/>
          <p:nvPr/>
        </p:nvSpPr>
        <p:spPr>
          <a:xfrm>
            <a:off x="1188720" y="4434840"/>
            <a:ext cx="9811512" cy="822960"/>
          </a:xfrm>
          <a:prstGeom prst="rect">
            <a:avLst/>
          </a:prstGeom>
          <a:noFill/>
          <a:ln/>
        </p:spPr>
        <p:txBody>
          <a:bodyPr wrap="square" lIns="0" tIns="0" rIns="0" bIns="0" rtlCol="0" anchor="ctr"/>
          <a:lstStyle/>
          <a:p>
            <a:pPr algn="l" indent="0" marL="0">
              <a:lnSpc>
                <a:spcPct val="120000"/>
              </a:lnSpc>
              <a:buNone/>
            </a:pPr>
            <a:r>
              <a:rPr lang="en-US" sz="1900" dirty="0">
                <a:solidFill>
                  <a:srgbClr val="1A1410"/>
                </a:solidFill>
                <a:latin typeface="Georgia" pitchFamily="34" charset="0"/>
                <a:ea typeface="Georgia" pitchFamily="34" charset="-122"/>
                <a:cs typeface="Georgia" pitchFamily="34" charset="-120"/>
              </a:rPr>
              <a:t>And alongside it, </a:t>
            </a:r>
            <a:pPr algn="l" indent="0" marL="0">
              <a:lnSpc>
                <a:spcPct val="120000"/>
              </a:lnSpc>
              <a:buNone/>
            </a:pPr>
            <a:r>
              <a:rPr lang="en-US" sz="1900" b="1" dirty="0">
                <a:solidFill>
                  <a:srgbClr val="9A3B3B"/>
                </a:solidFill>
                <a:latin typeface="Georgia" pitchFamily="34" charset="0"/>
                <a:ea typeface="Georgia" pitchFamily="34" charset="-122"/>
                <a:cs typeface="Georgia" pitchFamily="34" charset="-120"/>
              </a:rPr>
              <a:t>documented harms</a:t>
            </a:r>
            <a:pPr algn="l" indent="0" marL="0">
              <a:lnSpc>
                <a:spcPct val="120000"/>
              </a:lnSpc>
              <a:buNone/>
            </a:pPr>
            <a:r>
              <a:rPr lang="en-US" sz="1900" dirty="0">
                <a:solidFill>
                  <a:srgbClr val="1A1410"/>
                </a:solidFill>
                <a:latin typeface="Georgia" pitchFamily="34" charset="0"/>
                <a:ea typeface="Georgia" pitchFamily="34" charset="-122"/>
                <a:cs typeface="Georgia" pitchFamily="34" charset="-120"/>
              </a:rPr>
              <a:t> — to attention, to discourse, to the mental health of the young. We'll look hard at what's proven and what isn't.</a:t>
            </a:r>
            <a:endParaRPr lang="en-US" sz="1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AF8F5"/>
        </a:solidFill>
      </p:bgPr>
    </p:bg>
    <p:spTree>
      <p:nvGrpSpPr>
        <p:cNvPr id="1" name=""/>
        <p:cNvGrpSpPr/>
        <p:nvPr/>
      </p:nvGrpSpPr>
      <p:grpSpPr>
        <a:xfrm>
          <a:off x="0" y="0"/>
          <a:ext cx="0" cy="0"/>
          <a:chOff x="0" y="0"/>
          <a:chExt cx="0" cy="0"/>
        </a:xfrm>
      </p:grpSpPr>
      <p:sp>
        <p:nvSpPr>
          <p:cNvPr id="2" name="Text 0"/>
          <p:cNvSpPr/>
          <p:nvPr/>
        </p:nvSpPr>
        <p:spPr>
          <a:xfrm>
            <a:off x="6094476" y="6437376"/>
            <a:ext cx="5271516" cy="274320"/>
          </a:xfrm>
          <a:prstGeom prst="rect">
            <a:avLst/>
          </a:prstGeom>
          <a:noFill/>
          <a:ln/>
        </p:spPr>
        <p:txBody>
          <a:bodyPr wrap="square" lIns="0" tIns="0" rIns="0" bIns="0" rtlCol="0" anchor="ctr"/>
          <a:lstStyle/>
          <a:p>
            <a:pPr algn="r" indent="0" marL="0">
              <a:buNone/>
            </a:pPr>
            <a:r>
              <a:rPr lang="en-US" sz="1000" i="1" dirty="0">
                <a:solidFill>
                  <a:srgbClr val="756D65"/>
                </a:solidFill>
                <a:latin typeface="Georgia" pitchFamily="34" charset="0"/>
                <a:ea typeface="Georgia" pitchFamily="34" charset="-122"/>
                <a:cs typeface="Georgia" pitchFamily="34" charset="-120"/>
              </a:rPr>
              <a:t>Updated 25 October 2026</a:t>
            </a:r>
            <a:endParaRPr lang="en-US" sz="1000" dirty="0"/>
          </a:p>
        </p:txBody>
      </p:sp>
      <p:sp>
        <p:nvSpPr>
          <p:cNvPr id="3" name="Text 1"/>
          <p:cNvSpPr/>
          <p:nvPr/>
        </p:nvSpPr>
        <p:spPr>
          <a:xfrm>
            <a:off x="822960" y="566928"/>
            <a:ext cx="10543032" cy="274320"/>
          </a:xfrm>
          <a:prstGeom prst="rect">
            <a:avLst/>
          </a:prstGeom>
          <a:noFill/>
          <a:ln/>
        </p:spPr>
        <p:txBody>
          <a:bodyPr wrap="square" lIns="0" tIns="0" rIns="0" bIns="0" rtlCol="0" anchor="ctr"/>
          <a:lstStyle/>
          <a:p>
            <a:pPr algn="l" indent="0" marL="0">
              <a:buNone/>
            </a:pPr>
            <a:r>
              <a:rPr lang="en-US" sz="1200" b="1" spc="200" kern="0" dirty="0">
                <a:solidFill>
                  <a:srgbClr val="4A3D8F"/>
                </a:solidFill>
                <a:latin typeface="Courier New" pitchFamily="34" charset="0"/>
                <a:ea typeface="Courier New" pitchFamily="34" charset="-122"/>
                <a:cs typeface="Courier New" pitchFamily="34" charset="-120"/>
              </a:rPr>
              <a:t>THE QUESTION</a:t>
            </a:r>
            <a:endParaRPr lang="en-US" sz="1200" dirty="0"/>
          </a:p>
        </p:txBody>
      </p:sp>
      <p:sp>
        <p:nvSpPr>
          <p:cNvPr id="4" name="Text 2"/>
          <p:cNvSpPr/>
          <p:nvPr/>
        </p:nvSpPr>
        <p:spPr>
          <a:xfrm>
            <a:off x="822960" y="1554480"/>
            <a:ext cx="10543032" cy="822960"/>
          </a:xfrm>
          <a:prstGeom prst="rect">
            <a:avLst/>
          </a:prstGeom>
          <a:noFill/>
          <a:ln/>
        </p:spPr>
        <p:txBody>
          <a:bodyPr wrap="square" lIns="0" tIns="0" rIns="0" bIns="0" rtlCol="0" anchor="ctr"/>
          <a:lstStyle/>
          <a:p>
            <a:pPr algn="l" indent="0" marL="0">
              <a:buNone/>
            </a:pPr>
            <a:r>
              <a:rPr lang="en-US" sz="4000" b="1" dirty="0">
                <a:solidFill>
                  <a:srgbClr val="1A1410"/>
                </a:solidFill>
                <a:latin typeface="Georgia" pitchFamily="34" charset="0"/>
                <a:ea typeface="Georgia" pitchFamily="34" charset="-122"/>
                <a:cs typeface="Georgia" pitchFamily="34" charset="-120"/>
              </a:rPr>
              <a:t>So what is actually going on here?</a:t>
            </a:r>
            <a:endParaRPr lang="en-US" sz="4000" dirty="0"/>
          </a:p>
        </p:txBody>
      </p:sp>
      <p:sp>
        <p:nvSpPr>
          <p:cNvPr id="5" name="Text 3"/>
          <p:cNvSpPr/>
          <p:nvPr/>
        </p:nvSpPr>
        <p:spPr>
          <a:xfrm>
            <a:off x="822960" y="2743200"/>
            <a:ext cx="10543032" cy="548640"/>
          </a:xfrm>
          <a:prstGeom prst="rect">
            <a:avLst/>
          </a:prstGeom>
          <a:noFill/>
          <a:ln/>
        </p:spPr>
        <p:txBody>
          <a:bodyPr wrap="square" lIns="0" tIns="0" rIns="0" bIns="0" rtlCol="0" anchor="ctr"/>
          <a:lstStyle/>
          <a:p>
            <a:pPr algn="l" indent="0" marL="0">
              <a:buNone/>
            </a:pPr>
            <a:r>
              <a:rPr lang="en-US" sz="2300" b="1" dirty="0">
                <a:solidFill>
                  <a:srgbClr val="4A3D8F"/>
                </a:solidFill>
                <a:latin typeface="Georgia" pitchFamily="34" charset="0"/>
                <a:ea typeface="Georgia" pitchFamily="34" charset="-122"/>
                <a:cs typeface="Georgia" pitchFamily="34" charset="-120"/>
              </a:rPr>
              <a:t>How </a:t>
            </a:r>
            <a:pPr algn="l" indent="0" marL="0">
              <a:buNone/>
            </a:pPr>
            <a:r>
              <a:rPr lang="en-US" sz="2300" dirty="0">
                <a:solidFill>
                  <a:srgbClr val="1A1410"/>
                </a:solidFill>
                <a:latin typeface="Georgia" pitchFamily="34" charset="0"/>
                <a:ea typeface="Georgia" pitchFamily="34" charset="-122"/>
                <a:cs typeface="Georgia" pitchFamily="34" charset="-120"/>
              </a:rPr>
              <a:t>does a feed come to work this way?</a:t>
            </a:r>
            <a:endParaRPr lang="en-US" sz="2300" dirty="0"/>
          </a:p>
        </p:txBody>
      </p:sp>
      <p:sp>
        <p:nvSpPr>
          <p:cNvPr id="6" name="Text 4"/>
          <p:cNvSpPr/>
          <p:nvPr/>
        </p:nvSpPr>
        <p:spPr>
          <a:xfrm>
            <a:off x="822960" y="3520440"/>
            <a:ext cx="10543032" cy="548640"/>
          </a:xfrm>
          <a:prstGeom prst="rect">
            <a:avLst/>
          </a:prstGeom>
          <a:noFill/>
          <a:ln/>
        </p:spPr>
        <p:txBody>
          <a:bodyPr wrap="square" lIns="0" tIns="0" rIns="0" bIns="0" rtlCol="0" anchor="ctr"/>
          <a:lstStyle/>
          <a:p>
            <a:pPr algn="l" indent="0" marL="0">
              <a:buNone/>
            </a:pPr>
            <a:r>
              <a:rPr lang="en-US" sz="2300" b="1" dirty="0">
                <a:solidFill>
                  <a:srgbClr val="4A3D8F"/>
                </a:solidFill>
                <a:latin typeface="Georgia" pitchFamily="34" charset="0"/>
                <a:ea typeface="Georgia" pitchFamily="34" charset="-122"/>
                <a:cs typeface="Georgia" pitchFamily="34" charset="-120"/>
              </a:rPr>
              <a:t>Who </a:t>
            </a:r>
            <a:pPr algn="l" indent="0" marL="0">
              <a:buNone/>
            </a:pPr>
            <a:r>
              <a:rPr lang="en-US" sz="2300" dirty="0">
                <a:solidFill>
                  <a:srgbClr val="1A1410"/>
                </a:solidFill>
                <a:latin typeface="Georgia" pitchFamily="34" charset="0"/>
                <a:ea typeface="Georgia" pitchFamily="34" charset="-122"/>
                <a:cs typeface="Georgia" pitchFamily="34" charset="-120"/>
              </a:rPr>
              <a:t>is involved — which hands are on it?</a:t>
            </a:r>
            <a:endParaRPr lang="en-US" sz="2300" dirty="0"/>
          </a:p>
        </p:txBody>
      </p:sp>
      <p:sp>
        <p:nvSpPr>
          <p:cNvPr id="7" name="Text 5"/>
          <p:cNvSpPr/>
          <p:nvPr/>
        </p:nvSpPr>
        <p:spPr>
          <a:xfrm>
            <a:off x="822960" y="4297680"/>
            <a:ext cx="10543032" cy="548640"/>
          </a:xfrm>
          <a:prstGeom prst="rect">
            <a:avLst/>
          </a:prstGeom>
          <a:noFill/>
          <a:ln/>
        </p:spPr>
        <p:txBody>
          <a:bodyPr wrap="square" lIns="0" tIns="0" rIns="0" bIns="0" rtlCol="0" anchor="ctr"/>
          <a:lstStyle/>
          <a:p>
            <a:pPr algn="l" indent="0" marL="0">
              <a:buNone/>
            </a:pPr>
            <a:r>
              <a:rPr lang="en-US" sz="2300" b="1" dirty="0">
                <a:solidFill>
                  <a:srgbClr val="4A3D8F"/>
                </a:solidFill>
                <a:latin typeface="Georgia" pitchFamily="34" charset="0"/>
                <a:ea typeface="Georgia" pitchFamily="34" charset="-122"/>
                <a:cs typeface="Georgia" pitchFamily="34" charset="-120"/>
              </a:rPr>
              <a:t>Is someone </a:t>
            </a:r>
            <a:pPr algn="l" indent="0" marL="0">
              <a:buNone/>
            </a:pPr>
            <a:r>
              <a:rPr lang="en-US" sz="2300" dirty="0">
                <a:solidFill>
                  <a:srgbClr val="1A1410"/>
                </a:solidFill>
                <a:latin typeface="Georgia" pitchFamily="34" charset="0"/>
                <a:ea typeface="Georgia" pitchFamily="34" charset="-122"/>
                <a:cs typeface="Georgia" pitchFamily="34" charset="-120"/>
              </a:rPr>
              <a:t>doing this to us, on purpose?</a:t>
            </a:r>
            <a:endParaRPr lang="en-US" sz="23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5F0E8"/>
        </a:solidFill>
      </p:bgPr>
    </p:bg>
    <p:spTree>
      <p:nvGrpSpPr>
        <p:cNvPr id="1" name=""/>
        <p:cNvGrpSpPr/>
        <p:nvPr/>
      </p:nvGrpSpPr>
      <p:grpSpPr>
        <a:xfrm>
          <a:off x="0" y="0"/>
          <a:ext cx="0" cy="0"/>
          <a:chOff x="0" y="0"/>
          <a:chExt cx="0" cy="0"/>
        </a:xfrm>
      </p:grpSpPr>
      <p:sp>
        <p:nvSpPr>
          <p:cNvPr id="2" name="Text 0"/>
          <p:cNvSpPr/>
          <p:nvPr/>
        </p:nvSpPr>
        <p:spPr>
          <a:xfrm>
            <a:off x="6094476" y="6437376"/>
            <a:ext cx="5271516" cy="274320"/>
          </a:xfrm>
          <a:prstGeom prst="rect">
            <a:avLst/>
          </a:prstGeom>
          <a:noFill/>
          <a:ln/>
        </p:spPr>
        <p:txBody>
          <a:bodyPr wrap="square" lIns="0" tIns="0" rIns="0" bIns="0" rtlCol="0" anchor="ctr"/>
          <a:lstStyle/>
          <a:p>
            <a:pPr algn="r" indent="0" marL="0">
              <a:buNone/>
            </a:pPr>
            <a:r>
              <a:rPr lang="en-US" sz="1000" i="1" dirty="0">
                <a:solidFill>
                  <a:srgbClr val="756D65"/>
                </a:solidFill>
                <a:latin typeface="Georgia" pitchFamily="34" charset="0"/>
                <a:ea typeface="Georgia" pitchFamily="34" charset="-122"/>
                <a:cs typeface="Georgia" pitchFamily="34" charset="-120"/>
              </a:rPr>
              <a:t>Updated 25 October 2026</a:t>
            </a:r>
            <a:endParaRPr lang="en-US" sz="1000" dirty="0"/>
          </a:p>
        </p:txBody>
      </p:sp>
      <p:sp>
        <p:nvSpPr>
          <p:cNvPr id="3" name="Text 1"/>
          <p:cNvSpPr/>
          <p:nvPr/>
        </p:nvSpPr>
        <p:spPr>
          <a:xfrm>
            <a:off x="822960" y="1234440"/>
            <a:ext cx="10543032" cy="274320"/>
          </a:xfrm>
          <a:prstGeom prst="rect">
            <a:avLst/>
          </a:prstGeom>
          <a:noFill/>
          <a:ln/>
        </p:spPr>
        <p:txBody>
          <a:bodyPr wrap="square" lIns="0" tIns="0" rIns="0" bIns="0" rtlCol="0" anchor="ctr"/>
          <a:lstStyle/>
          <a:p>
            <a:pPr algn="l" indent="0" marL="0">
              <a:buNone/>
            </a:pPr>
            <a:r>
              <a:rPr lang="en-US" sz="1200" b="1" spc="200" kern="0" dirty="0">
                <a:solidFill>
                  <a:srgbClr val="4A3D8F"/>
                </a:solidFill>
                <a:latin typeface="Courier New" pitchFamily="34" charset="0"/>
                <a:ea typeface="Courier New" pitchFamily="34" charset="-122"/>
                <a:cs typeface="Courier New" pitchFamily="34" charset="-120"/>
              </a:rPr>
              <a:t>THE ANSWER</a:t>
            </a:r>
            <a:endParaRPr lang="en-US" sz="1200" dirty="0"/>
          </a:p>
        </p:txBody>
      </p:sp>
      <p:sp>
        <p:nvSpPr>
          <p:cNvPr id="4" name="Shape 2"/>
          <p:cNvSpPr/>
          <p:nvPr/>
        </p:nvSpPr>
        <p:spPr>
          <a:xfrm>
            <a:off x="822960" y="1600200"/>
            <a:ext cx="822960" cy="32004"/>
          </a:xfrm>
          <a:prstGeom prst="rect">
            <a:avLst/>
          </a:prstGeom>
          <a:solidFill>
            <a:srgbClr val="4A3D8F"/>
          </a:solidFill>
          <a:ln/>
        </p:spPr>
      </p:sp>
      <p:sp>
        <p:nvSpPr>
          <p:cNvPr id="5" name="Text 3"/>
          <p:cNvSpPr/>
          <p:nvPr/>
        </p:nvSpPr>
        <p:spPr>
          <a:xfrm>
            <a:off x="822960" y="1965960"/>
            <a:ext cx="10543032" cy="914400"/>
          </a:xfrm>
          <a:prstGeom prst="rect">
            <a:avLst/>
          </a:prstGeom>
          <a:noFill/>
          <a:ln/>
        </p:spPr>
        <p:txBody>
          <a:bodyPr wrap="square" lIns="0" tIns="0" rIns="0" bIns="0" rtlCol="0" anchor="ctr"/>
          <a:lstStyle/>
          <a:p>
            <a:pPr algn="l" indent="0" marL="0">
              <a:buNone/>
            </a:pPr>
            <a:r>
              <a:rPr lang="en-US" sz="4600" b="1" dirty="0">
                <a:solidFill>
                  <a:srgbClr val="1A1410"/>
                </a:solidFill>
                <a:latin typeface="Georgia" pitchFamily="34" charset="0"/>
                <a:ea typeface="Georgia" pitchFamily="34" charset="-122"/>
                <a:cs typeface="Georgia" pitchFamily="34" charset="-120"/>
              </a:rPr>
              <a:t>No conspiracy. Only incentives.</a:t>
            </a:r>
            <a:endParaRPr lang="en-US" sz="4600" dirty="0"/>
          </a:p>
        </p:txBody>
      </p:sp>
      <p:sp>
        <p:nvSpPr>
          <p:cNvPr id="6" name="Text 4"/>
          <p:cNvSpPr/>
          <p:nvPr/>
        </p:nvSpPr>
        <p:spPr>
          <a:xfrm>
            <a:off x="822960" y="3154680"/>
            <a:ext cx="10543032" cy="1828800"/>
          </a:xfrm>
          <a:prstGeom prst="rect">
            <a:avLst/>
          </a:prstGeom>
          <a:noFill/>
          <a:ln/>
        </p:spPr>
        <p:txBody>
          <a:bodyPr wrap="square" lIns="0" tIns="0" rIns="0" bIns="0" rtlCol="0" anchor="ctr"/>
          <a:lstStyle/>
          <a:p>
            <a:pPr algn="l" indent="0" marL="0">
              <a:lnSpc>
                <a:spcPct val="130000"/>
              </a:lnSpc>
              <a:buNone/>
            </a:pPr>
            <a:r>
              <a:rPr lang="en-US" sz="2400" dirty="0">
                <a:solidFill>
                  <a:srgbClr val="1A1410"/>
                </a:solidFill>
                <a:latin typeface="Georgia" pitchFamily="34" charset="0"/>
                <a:ea typeface="Georgia" pitchFamily="34" charset="-122"/>
                <a:cs typeface="Georgia" pitchFamily="34" charset="-120"/>
              </a:rPr>
              <a:t>Separate actors — platforms, advertisers, creators — each rationally chasing </a:t>
            </a:r>
            <a:pPr algn="l" indent="0" marL="0">
              <a:lnSpc>
                <a:spcPct val="130000"/>
              </a:lnSpc>
              <a:buNone/>
            </a:pPr>
            <a:r>
              <a:rPr lang="en-US" sz="2400" b="1" dirty="0">
                <a:solidFill>
                  <a:srgbClr val="4A3D8F"/>
                </a:solidFill>
                <a:latin typeface="Georgia" pitchFamily="34" charset="0"/>
                <a:ea typeface="Georgia" pitchFamily="34" charset="-122"/>
                <a:cs typeface="Georgia" pitchFamily="34" charset="-120"/>
              </a:rPr>
              <a:t>attention</a:t>
            </a:r>
            <a:pPr algn="l" indent="0" marL="0">
              <a:lnSpc>
                <a:spcPct val="130000"/>
              </a:lnSpc>
              <a:buNone/>
            </a:pPr>
            <a:r>
              <a:rPr lang="en-US" sz="2400" dirty="0">
                <a:solidFill>
                  <a:srgbClr val="1A1410"/>
                </a:solidFill>
                <a:latin typeface="Georgia" pitchFamily="34" charset="0"/>
                <a:ea typeface="Georgia" pitchFamily="34" charset="-122"/>
                <a:cs typeface="Georgia" pitchFamily="34" charset="-120"/>
              </a:rPr>
              <a:t>. Their incentives interlock into one system that captures yours. The harm </a:t>
            </a:r>
            <a:pPr algn="l" indent="0" marL="0">
              <a:lnSpc>
                <a:spcPct val="130000"/>
              </a:lnSpc>
              <a:buNone/>
            </a:pPr>
            <a:r>
              <a:rPr lang="en-US" sz="2400" i="1" dirty="0">
                <a:solidFill>
                  <a:srgbClr val="4A3D8F"/>
                </a:solidFill>
                <a:latin typeface="Georgia" pitchFamily="34" charset="0"/>
                <a:ea typeface="Georgia" pitchFamily="34" charset="-122"/>
                <a:cs typeface="Georgia" pitchFamily="34" charset="-120"/>
              </a:rPr>
              <a:t>emerges from the incentives</a:t>
            </a:r>
            <a:pPr algn="l" indent="0" marL="0">
              <a:lnSpc>
                <a:spcPct val="130000"/>
              </a:lnSpc>
              <a:buNone/>
            </a:pPr>
            <a:r>
              <a:rPr lang="en-US" sz="2400" dirty="0">
                <a:solidFill>
                  <a:srgbClr val="1A1410"/>
                </a:solidFill>
                <a:latin typeface="Georgia" pitchFamily="34" charset="0"/>
                <a:ea typeface="Georgia" pitchFamily="34" charset="-122"/>
                <a:cs typeface="Georgia" pitchFamily="34" charset="-120"/>
              </a:rPr>
              <a:t> — not from anyone's plan.</a:t>
            </a:r>
            <a:endParaRPr lang="en-US" sz="2400" dirty="0"/>
          </a:p>
        </p:txBody>
      </p:sp>
      <p:sp>
        <p:nvSpPr>
          <p:cNvPr id="7" name="Text 5"/>
          <p:cNvSpPr/>
          <p:nvPr/>
        </p:nvSpPr>
        <p:spPr>
          <a:xfrm>
            <a:off x="822960" y="5349240"/>
            <a:ext cx="10543032" cy="548640"/>
          </a:xfrm>
          <a:prstGeom prst="rect">
            <a:avLst/>
          </a:prstGeom>
          <a:noFill/>
          <a:ln/>
        </p:spPr>
        <p:txBody>
          <a:bodyPr wrap="square" lIns="0" tIns="0" rIns="0" bIns="0" rtlCol="0" anchor="ctr"/>
          <a:lstStyle/>
          <a:p>
            <a:pPr algn="l" indent="0" marL="0">
              <a:buNone/>
            </a:pPr>
            <a:r>
              <a:rPr lang="en-US" sz="2800" i="1" dirty="0">
                <a:solidFill>
                  <a:srgbClr val="4A3D8F"/>
                </a:solidFill>
                <a:latin typeface="Georgia" pitchFamily="34" charset="0"/>
                <a:ea typeface="Georgia" pitchFamily="34" charset="-122"/>
                <a:cs typeface="Georgia" pitchFamily="34" charset="-120"/>
              </a:rPr>
              <a:t>That is the Attention Machine.</a:t>
            </a:r>
            <a:endParaRPr lang="en-US" sz="2800" dirty="0"/>
          </a:p>
        </p:txBody>
      </p:sp>
      <p:sp>
        <p:nvSpPr>
          <p:cNvPr id="8" name="Text 6"/>
          <p:cNvSpPr/>
          <p:nvPr/>
        </p:nvSpPr>
        <p:spPr>
          <a:xfrm>
            <a:off x="822960" y="6080760"/>
            <a:ext cx="10543032" cy="365760"/>
          </a:xfrm>
          <a:prstGeom prst="rect">
            <a:avLst/>
          </a:prstGeom>
          <a:noFill/>
          <a:ln/>
        </p:spPr>
        <p:txBody>
          <a:bodyPr wrap="square" lIns="0" tIns="0" rIns="0" bIns="0" rtlCol="0" anchor="ctr"/>
          <a:lstStyle/>
          <a:p>
            <a:pPr algn="l" indent="0" marL="0">
              <a:buNone/>
            </a:pPr>
            <a:r>
              <a:rPr lang="en-US" sz="1400" b="1" dirty="0">
                <a:solidFill>
                  <a:srgbClr val="9A3B3B"/>
                </a:solidFill>
                <a:latin typeface="Georgia" pitchFamily="34" charset="0"/>
                <a:ea typeface="Georgia" pitchFamily="34" charset="-122"/>
                <a:cs typeface="Georgia" pitchFamily="34" charset="-120"/>
              </a:rPr>
              <a:t>One deliberate exception: </a:t>
            </a:r>
            <a:pPr algn="l" indent="0" marL="0">
              <a:buNone/>
            </a:pPr>
            <a:r>
              <a:rPr lang="en-US" sz="1400" dirty="0">
                <a:solidFill>
                  <a:srgbClr val="6B6157"/>
                </a:solidFill>
                <a:latin typeface="Georgia" pitchFamily="34" charset="0"/>
                <a:ea typeface="Georgia" pitchFamily="34" charset="-122"/>
                <a:cs typeface="Georgia" pitchFamily="34" charset="-120"/>
              </a:rPr>
              <a:t>state actors, who weaponise the machine on purpose (Part 1).</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AF8F5"/>
        </a:solidFill>
      </p:bgPr>
    </p:bg>
    <p:spTree>
      <p:nvGrpSpPr>
        <p:cNvPr id="1" name=""/>
        <p:cNvGrpSpPr/>
        <p:nvPr/>
      </p:nvGrpSpPr>
      <p:grpSpPr>
        <a:xfrm>
          <a:off x="0" y="0"/>
          <a:ext cx="0" cy="0"/>
          <a:chOff x="0" y="0"/>
          <a:chExt cx="0" cy="0"/>
        </a:xfrm>
      </p:grpSpPr>
      <p:sp>
        <p:nvSpPr>
          <p:cNvPr id="2" name="Text 0"/>
          <p:cNvSpPr/>
          <p:nvPr/>
        </p:nvSpPr>
        <p:spPr>
          <a:xfrm>
            <a:off x="6094476" y="6437376"/>
            <a:ext cx="5271516" cy="274320"/>
          </a:xfrm>
          <a:prstGeom prst="rect">
            <a:avLst/>
          </a:prstGeom>
          <a:noFill/>
          <a:ln/>
        </p:spPr>
        <p:txBody>
          <a:bodyPr wrap="square" lIns="0" tIns="0" rIns="0" bIns="0" rtlCol="0" anchor="ctr"/>
          <a:lstStyle/>
          <a:p>
            <a:pPr algn="r" indent="0" marL="0">
              <a:buNone/>
            </a:pPr>
            <a:r>
              <a:rPr lang="en-US" sz="1000" i="1" dirty="0">
                <a:solidFill>
                  <a:srgbClr val="756D65"/>
                </a:solidFill>
                <a:latin typeface="Georgia" pitchFamily="34" charset="0"/>
                <a:ea typeface="Georgia" pitchFamily="34" charset="-122"/>
                <a:cs typeface="Georgia" pitchFamily="34" charset="-120"/>
              </a:rPr>
              <a:t>Updated 25 October 2026</a:t>
            </a:r>
            <a:endParaRPr lang="en-US" sz="1000" dirty="0"/>
          </a:p>
        </p:txBody>
      </p:sp>
      <p:sp>
        <p:nvSpPr>
          <p:cNvPr id="3" name="Text 1"/>
          <p:cNvSpPr/>
          <p:nvPr/>
        </p:nvSpPr>
        <p:spPr>
          <a:xfrm>
            <a:off x="822960" y="566928"/>
            <a:ext cx="10543032" cy="274320"/>
          </a:xfrm>
          <a:prstGeom prst="rect">
            <a:avLst/>
          </a:prstGeom>
          <a:noFill/>
          <a:ln/>
        </p:spPr>
        <p:txBody>
          <a:bodyPr wrap="square" lIns="0" tIns="0" rIns="0" bIns="0" rtlCol="0" anchor="ctr"/>
          <a:lstStyle/>
          <a:p>
            <a:pPr algn="l" indent="0" marL="0">
              <a:buNone/>
            </a:pPr>
            <a:r>
              <a:rPr lang="en-US" sz="1200" b="1" spc="200" kern="0" dirty="0">
                <a:solidFill>
                  <a:srgbClr val="4A3D8F"/>
                </a:solidFill>
                <a:latin typeface="Courier New" pitchFamily="34" charset="0"/>
                <a:ea typeface="Courier New" pitchFamily="34" charset="-122"/>
                <a:cs typeface="Courier New" pitchFamily="34" charset="-120"/>
              </a:rPr>
              <a:t>HOW DID WE GET HERE? · 1 OF 2</a:t>
            </a:r>
            <a:endParaRPr lang="en-US" sz="1200" dirty="0"/>
          </a:p>
        </p:txBody>
      </p:sp>
      <p:sp>
        <p:nvSpPr>
          <p:cNvPr id="4" name="Text 2"/>
          <p:cNvSpPr/>
          <p:nvPr/>
        </p:nvSpPr>
        <p:spPr>
          <a:xfrm>
            <a:off x="822960" y="1005840"/>
            <a:ext cx="10543032" cy="640080"/>
          </a:xfrm>
          <a:prstGeom prst="rect">
            <a:avLst/>
          </a:prstGeom>
          <a:noFill/>
          <a:ln/>
        </p:spPr>
        <p:txBody>
          <a:bodyPr wrap="square" lIns="0" tIns="0" rIns="0" bIns="0" rtlCol="0" anchor="ctr"/>
          <a:lstStyle/>
          <a:p>
            <a:pPr algn="l" indent="0" marL="0">
              <a:buNone/>
            </a:pPr>
            <a:r>
              <a:rPr lang="en-US" sz="3400" b="1" dirty="0">
                <a:solidFill>
                  <a:srgbClr val="1A1410"/>
                </a:solidFill>
                <a:latin typeface="Georgia" pitchFamily="34" charset="0"/>
                <a:ea typeface="Georgia" pitchFamily="34" charset="-122"/>
                <a:cs typeface="Georgia" pitchFamily="34" charset="-120"/>
              </a:rPr>
              <a:t>From “you choose” to “it pushes.”</a:t>
            </a:r>
            <a:endParaRPr lang="en-US" sz="3400" dirty="0"/>
          </a:p>
        </p:txBody>
      </p:sp>
      <p:sp>
        <p:nvSpPr>
          <p:cNvPr id="5" name="Text 3"/>
          <p:cNvSpPr/>
          <p:nvPr/>
        </p:nvSpPr>
        <p:spPr>
          <a:xfrm>
            <a:off x="822960" y="1691640"/>
            <a:ext cx="10543032" cy="457200"/>
          </a:xfrm>
          <a:prstGeom prst="rect">
            <a:avLst/>
          </a:prstGeom>
          <a:noFill/>
          <a:ln/>
        </p:spPr>
        <p:txBody>
          <a:bodyPr wrap="square" lIns="0" tIns="0" rIns="0" bIns="0" rtlCol="0" anchor="ctr"/>
          <a:lstStyle/>
          <a:p>
            <a:pPr algn="l" indent="0" marL="0">
              <a:buNone/>
            </a:pPr>
            <a:r>
              <a:rPr lang="en-US" sz="1700" dirty="0">
                <a:solidFill>
                  <a:srgbClr val="6B6157"/>
                </a:solidFill>
                <a:latin typeface="Georgia" pitchFamily="34" charset="0"/>
                <a:ea typeface="Georgia" pitchFamily="34" charset="-122"/>
                <a:cs typeface="Georgia" pitchFamily="34" charset="-120"/>
              </a:rPr>
              <a:t>You used to choose what to look at. Now it's pushed at you — tuned to hold your attention.</a:t>
            </a:r>
            <a:endParaRPr lang="en-US" sz="1700" dirty="0"/>
          </a:p>
        </p:txBody>
      </p:sp>
      <p:sp>
        <p:nvSpPr>
          <p:cNvPr id="6" name="Shape 4"/>
          <p:cNvSpPr/>
          <p:nvPr/>
        </p:nvSpPr>
        <p:spPr>
          <a:xfrm>
            <a:off x="822960" y="2423160"/>
            <a:ext cx="2395728" cy="2697480"/>
          </a:xfrm>
          <a:prstGeom prst="roundRect">
            <a:avLst>
              <a:gd name="adj" fmla="val 2290"/>
            </a:avLst>
          </a:prstGeom>
          <a:solidFill>
            <a:srgbClr val="FFFFFF"/>
          </a:solidFill>
          <a:ln w="12700">
            <a:solidFill>
              <a:srgbClr val="E2DDD8"/>
            </a:solidFill>
            <a:prstDash val="solid"/>
          </a:ln>
        </p:spPr>
      </p:sp>
      <p:sp>
        <p:nvSpPr>
          <p:cNvPr id="7" name="Text 5"/>
          <p:cNvSpPr/>
          <p:nvPr/>
        </p:nvSpPr>
        <p:spPr>
          <a:xfrm>
            <a:off x="1051560" y="2606040"/>
            <a:ext cx="1938528" cy="548640"/>
          </a:xfrm>
          <a:prstGeom prst="rect">
            <a:avLst/>
          </a:prstGeom>
          <a:noFill/>
          <a:ln/>
        </p:spPr>
        <p:txBody>
          <a:bodyPr wrap="square" lIns="0" tIns="0" rIns="0" bIns="0" rtlCol="0" anchor="ctr"/>
          <a:lstStyle/>
          <a:p>
            <a:pPr algn="l" indent="0" marL="0">
              <a:buNone/>
            </a:pPr>
            <a:r>
              <a:rPr lang="en-US" sz="3000" b="1" dirty="0">
                <a:solidFill>
                  <a:srgbClr val="4A3D8F"/>
                </a:solidFill>
                <a:latin typeface="Georgia" pitchFamily="34" charset="0"/>
                <a:ea typeface="Georgia" pitchFamily="34" charset="-122"/>
                <a:cs typeface="Georgia" pitchFamily="34" charset="-120"/>
              </a:rPr>
              <a:t>1</a:t>
            </a:r>
            <a:endParaRPr lang="en-US" sz="3000" dirty="0"/>
          </a:p>
        </p:txBody>
      </p:sp>
      <p:sp>
        <p:nvSpPr>
          <p:cNvPr id="8" name="Text 6"/>
          <p:cNvSpPr/>
          <p:nvPr/>
        </p:nvSpPr>
        <p:spPr>
          <a:xfrm>
            <a:off x="1051560" y="3200400"/>
            <a:ext cx="1938528" cy="457200"/>
          </a:xfrm>
          <a:prstGeom prst="rect">
            <a:avLst/>
          </a:prstGeom>
          <a:noFill/>
          <a:ln/>
        </p:spPr>
        <p:txBody>
          <a:bodyPr wrap="square" lIns="0" tIns="0" rIns="0" bIns="0" rtlCol="0" anchor="ctr"/>
          <a:lstStyle/>
          <a:p>
            <a:pPr algn="l" indent="0" marL="0">
              <a:buNone/>
            </a:pPr>
            <a:r>
              <a:rPr lang="en-US" sz="1700" b="1" dirty="0">
                <a:solidFill>
                  <a:srgbClr val="1A1410"/>
                </a:solidFill>
                <a:latin typeface="Georgia" pitchFamily="34" charset="0"/>
                <a:ea typeface="Georgia" pitchFamily="34" charset="-122"/>
                <a:cs typeface="Georgia" pitchFamily="34" charset="-120"/>
              </a:rPr>
              <a:t>Chronological</a:t>
            </a:r>
            <a:endParaRPr lang="en-US" sz="1700" dirty="0"/>
          </a:p>
        </p:txBody>
      </p:sp>
      <p:sp>
        <p:nvSpPr>
          <p:cNvPr id="9" name="Text 7"/>
          <p:cNvSpPr/>
          <p:nvPr/>
        </p:nvSpPr>
        <p:spPr>
          <a:xfrm>
            <a:off x="1051560" y="3657600"/>
            <a:ext cx="1938528" cy="1371600"/>
          </a:xfrm>
          <a:prstGeom prst="rect">
            <a:avLst/>
          </a:prstGeom>
          <a:noFill/>
          <a:ln/>
        </p:spPr>
        <p:txBody>
          <a:bodyPr wrap="square" lIns="0" tIns="0" rIns="0" bIns="0" rtlCol="0" anchor="t"/>
          <a:lstStyle/>
          <a:p>
            <a:pPr algn="l" indent="0" marL="0">
              <a:lnSpc>
                <a:spcPct val="115000"/>
              </a:lnSpc>
              <a:buNone/>
            </a:pPr>
            <a:r>
              <a:rPr lang="en-US" sz="1350" dirty="0">
                <a:solidFill>
                  <a:srgbClr val="6B6157"/>
                </a:solidFill>
                <a:latin typeface="Georgia" pitchFamily="34" charset="0"/>
                <a:ea typeface="Georgia" pitchFamily="34" charset="-122"/>
                <a:cs typeface="Georgia" pitchFamily="34" charset="-120"/>
              </a:rPr>
              <a:t>Early feeds simply showed posts in time order. You scrolled; it ended.</a:t>
            </a:r>
            <a:endParaRPr lang="en-US" sz="1350" dirty="0"/>
          </a:p>
        </p:txBody>
      </p:sp>
      <p:sp>
        <p:nvSpPr>
          <p:cNvPr id="10" name="Shape 8"/>
          <p:cNvSpPr/>
          <p:nvPr/>
        </p:nvSpPr>
        <p:spPr>
          <a:xfrm>
            <a:off x="3538728" y="2423160"/>
            <a:ext cx="2395728" cy="2697480"/>
          </a:xfrm>
          <a:prstGeom prst="roundRect">
            <a:avLst>
              <a:gd name="adj" fmla="val 2290"/>
            </a:avLst>
          </a:prstGeom>
          <a:solidFill>
            <a:srgbClr val="FFFFFF"/>
          </a:solidFill>
          <a:ln w="12700">
            <a:solidFill>
              <a:srgbClr val="E2DDD8"/>
            </a:solidFill>
            <a:prstDash val="solid"/>
          </a:ln>
        </p:spPr>
      </p:sp>
      <p:sp>
        <p:nvSpPr>
          <p:cNvPr id="11" name="Text 9"/>
          <p:cNvSpPr/>
          <p:nvPr/>
        </p:nvSpPr>
        <p:spPr>
          <a:xfrm>
            <a:off x="3767328" y="2606040"/>
            <a:ext cx="1938528" cy="548640"/>
          </a:xfrm>
          <a:prstGeom prst="rect">
            <a:avLst/>
          </a:prstGeom>
          <a:noFill/>
          <a:ln/>
        </p:spPr>
        <p:txBody>
          <a:bodyPr wrap="square" lIns="0" tIns="0" rIns="0" bIns="0" rtlCol="0" anchor="ctr"/>
          <a:lstStyle/>
          <a:p>
            <a:pPr algn="l" indent="0" marL="0">
              <a:buNone/>
            </a:pPr>
            <a:r>
              <a:rPr lang="en-US" sz="3000" b="1" dirty="0">
                <a:solidFill>
                  <a:srgbClr val="4A3D8F"/>
                </a:solidFill>
                <a:latin typeface="Georgia" pitchFamily="34" charset="0"/>
                <a:ea typeface="Georgia" pitchFamily="34" charset="-122"/>
                <a:cs typeface="Georgia" pitchFamily="34" charset="-120"/>
              </a:rPr>
              <a:t>2</a:t>
            </a:r>
            <a:endParaRPr lang="en-US" sz="3000" dirty="0"/>
          </a:p>
        </p:txBody>
      </p:sp>
      <p:sp>
        <p:nvSpPr>
          <p:cNvPr id="12" name="Text 10"/>
          <p:cNvSpPr/>
          <p:nvPr/>
        </p:nvSpPr>
        <p:spPr>
          <a:xfrm>
            <a:off x="3767328" y="3200400"/>
            <a:ext cx="1938528" cy="457200"/>
          </a:xfrm>
          <a:prstGeom prst="rect">
            <a:avLst/>
          </a:prstGeom>
          <a:noFill/>
          <a:ln/>
        </p:spPr>
        <p:txBody>
          <a:bodyPr wrap="square" lIns="0" tIns="0" rIns="0" bIns="0" rtlCol="0" anchor="ctr"/>
          <a:lstStyle/>
          <a:p>
            <a:pPr algn="l" indent="0" marL="0">
              <a:buNone/>
            </a:pPr>
            <a:r>
              <a:rPr lang="en-US" sz="1700" b="1" dirty="0">
                <a:solidFill>
                  <a:srgbClr val="1A1410"/>
                </a:solidFill>
                <a:latin typeface="Georgia" pitchFamily="34" charset="0"/>
                <a:ea typeface="Georgia" pitchFamily="34" charset="-122"/>
                <a:cs typeface="Georgia" pitchFamily="34" charset="-120"/>
              </a:rPr>
              <a:t>Ranked</a:t>
            </a:r>
            <a:endParaRPr lang="en-US" sz="1700" dirty="0"/>
          </a:p>
        </p:txBody>
      </p:sp>
      <p:sp>
        <p:nvSpPr>
          <p:cNvPr id="13" name="Text 11"/>
          <p:cNvSpPr/>
          <p:nvPr/>
        </p:nvSpPr>
        <p:spPr>
          <a:xfrm>
            <a:off x="3767328" y="3657600"/>
            <a:ext cx="1938528" cy="1371600"/>
          </a:xfrm>
          <a:prstGeom prst="rect">
            <a:avLst/>
          </a:prstGeom>
          <a:noFill/>
          <a:ln/>
        </p:spPr>
        <p:txBody>
          <a:bodyPr wrap="square" lIns="0" tIns="0" rIns="0" bIns="0" rtlCol="0" anchor="t"/>
          <a:lstStyle/>
          <a:p>
            <a:pPr algn="l" indent="0" marL="0">
              <a:lnSpc>
                <a:spcPct val="115000"/>
              </a:lnSpc>
              <a:buNone/>
            </a:pPr>
            <a:r>
              <a:rPr lang="en-US" sz="1350" dirty="0">
                <a:solidFill>
                  <a:srgbClr val="6B6157"/>
                </a:solidFill>
                <a:latin typeface="Georgia" pitchFamily="34" charset="0"/>
                <a:ea typeface="Georgia" pitchFamily="34" charset="-122"/>
                <a:cs typeface="Georgia" pitchFamily="34" charset="-120"/>
              </a:rPr>
              <a:t>Platforms began ordering the feed by predicted engagement. The most provocative rose.</a:t>
            </a:r>
            <a:endParaRPr lang="en-US" sz="1350" dirty="0"/>
          </a:p>
        </p:txBody>
      </p:sp>
      <p:sp>
        <p:nvSpPr>
          <p:cNvPr id="14" name="Shape 12"/>
          <p:cNvSpPr/>
          <p:nvPr/>
        </p:nvSpPr>
        <p:spPr>
          <a:xfrm>
            <a:off x="6254496" y="2423160"/>
            <a:ext cx="2395728" cy="2697480"/>
          </a:xfrm>
          <a:prstGeom prst="roundRect">
            <a:avLst>
              <a:gd name="adj" fmla="val 2290"/>
            </a:avLst>
          </a:prstGeom>
          <a:solidFill>
            <a:srgbClr val="FFFFFF"/>
          </a:solidFill>
          <a:ln w="12700">
            <a:solidFill>
              <a:srgbClr val="E2DDD8"/>
            </a:solidFill>
            <a:prstDash val="solid"/>
          </a:ln>
        </p:spPr>
      </p:sp>
      <p:sp>
        <p:nvSpPr>
          <p:cNvPr id="15" name="Text 13"/>
          <p:cNvSpPr/>
          <p:nvPr/>
        </p:nvSpPr>
        <p:spPr>
          <a:xfrm>
            <a:off x="6483096" y="2606040"/>
            <a:ext cx="1938528" cy="548640"/>
          </a:xfrm>
          <a:prstGeom prst="rect">
            <a:avLst/>
          </a:prstGeom>
          <a:noFill/>
          <a:ln/>
        </p:spPr>
        <p:txBody>
          <a:bodyPr wrap="square" lIns="0" tIns="0" rIns="0" bIns="0" rtlCol="0" anchor="ctr"/>
          <a:lstStyle/>
          <a:p>
            <a:pPr algn="l" indent="0" marL="0">
              <a:buNone/>
            </a:pPr>
            <a:r>
              <a:rPr lang="en-US" sz="3000" b="1" dirty="0">
                <a:solidFill>
                  <a:srgbClr val="4A3D8F"/>
                </a:solidFill>
                <a:latin typeface="Georgia" pitchFamily="34" charset="0"/>
                <a:ea typeface="Georgia" pitchFamily="34" charset="-122"/>
                <a:cs typeface="Georgia" pitchFamily="34" charset="-120"/>
              </a:rPr>
              <a:t>3</a:t>
            </a:r>
            <a:endParaRPr lang="en-US" sz="3000" dirty="0"/>
          </a:p>
        </p:txBody>
      </p:sp>
      <p:sp>
        <p:nvSpPr>
          <p:cNvPr id="16" name="Text 14"/>
          <p:cNvSpPr/>
          <p:nvPr/>
        </p:nvSpPr>
        <p:spPr>
          <a:xfrm>
            <a:off x="6483096" y="3200400"/>
            <a:ext cx="1938528" cy="457200"/>
          </a:xfrm>
          <a:prstGeom prst="rect">
            <a:avLst/>
          </a:prstGeom>
          <a:noFill/>
          <a:ln/>
        </p:spPr>
        <p:txBody>
          <a:bodyPr wrap="square" lIns="0" tIns="0" rIns="0" bIns="0" rtlCol="0" anchor="ctr"/>
          <a:lstStyle/>
          <a:p>
            <a:pPr algn="l" indent="0" marL="0">
              <a:buNone/>
            </a:pPr>
            <a:r>
              <a:rPr lang="en-US" sz="1700" b="1" dirty="0">
                <a:solidFill>
                  <a:srgbClr val="1A1410"/>
                </a:solidFill>
                <a:latin typeface="Georgia" pitchFamily="34" charset="0"/>
                <a:ea typeface="Georgia" pitchFamily="34" charset="-122"/>
                <a:cs typeface="Georgia" pitchFamily="34" charset="-120"/>
              </a:rPr>
              <a:t>Quantified</a:t>
            </a:r>
            <a:endParaRPr lang="en-US" sz="1700" dirty="0"/>
          </a:p>
        </p:txBody>
      </p:sp>
      <p:sp>
        <p:nvSpPr>
          <p:cNvPr id="17" name="Text 15"/>
          <p:cNvSpPr/>
          <p:nvPr/>
        </p:nvSpPr>
        <p:spPr>
          <a:xfrm>
            <a:off x="6483096" y="3657600"/>
            <a:ext cx="1938528" cy="1371600"/>
          </a:xfrm>
          <a:prstGeom prst="rect">
            <a:avLst/>
          </a:prstGeom>
          <a:noFill/>
          <a:ln/>
        </p:spPr>
        <p:txBody>
          <a:bodyPr wrap="square" lIns="0" tIns="0" rIns="0" bIns="0" rtlCol="0" anchor="t"/>
          <a:lstStyle/>
          <a:p>
            <a:pPr algn="l" indent="0" marL="0">
              <a:lnSpc>
                <a:spcPct val="115000"/>
              </a:lnSpc>
              <a:buNone/>
            </a:pPr>
            <a:r>
              <a:rPr lang="en-US" sz="1350" dirty="0">
                <a:solidFill>
                  <a:srgbClr val="6B6157"/>
                </a:solidFill>
                <a:latin typeface="Georgia" pitchFamily="34" charset="0"/>
                <a:ea typeface="Georgia" pitchFamily="34" charset="-122"/>
                <a:cs typeface="Georgia" pitchFamily="34" charset="-120"/>
              </a:rPr>
              <a:t>The like button (Facebook, 2009) turned approval into a number — measurable, optimisable.</a:t>
            </a:r>
            <a:endParaRPr lang="en-US" sz="1350" dirty="0"/>
          </a:p>
        </p:txBody>
      </p:sp>
      <p:sp>
        <p:nvSpPr>
          <p:cNvPr id="18" name="Shape 16"/>
          <p:cNvSpPr/>
          <p:nvPr/>
        </p:nvSpPr>
        <p:spPr>
          <a:xfrm>
            <a:off x="8970264" y="2423160"/>
            <a:ext cx="2395728" cy="2697480"/>
          </a:xfrm>
          <a:prstGeom prst="roundRect">
            <a:avLst>
              <a:gd name="adj" fmla="val 2290"/>
            </a:avLst>
          </a:prstGeom>
          <a:solidFill>
            <a:srgbClr val="FFFFFF"/>
          </a:solidFill>
          <a:ln w="12700">
            <a:solidFill>
              <a:srgbClr val="E2DDD8"/>
            </a:solidFill>
            <a:prstDash val="solid"/>
          </a:ln>
        </p:spPr>
      </p:sp>
      <p:sp>
        <p:nvSpPr>
          <p:cNvPr id="19" name="Text 17"/>
          <p:cNvSpPr/>
          <p:nvPr/>
        </p:nvSpPr>
        <p:spPr>
          <a:xfrm>
            <a:off x="9198864" y="2606040"/>
            <a:ext cx="1938528" cy="548640"/>
          </a:xfrm>
          <a:prstGeom prst="rect">
            <a:avLst/>
          </a:prstGeom>
          <a:noFill/>
          <a:ln/>
        </p:spPr>
        <p:txBody>
          <a:bodyPr wrap="square" lIns="0" tIns="0" rIns="0" bIns="0" rtlCol="0" anchor="ctr"/>
          <a:lstStyle/>
          <a:p>
            <a:pPr algn="l" indent="0" marL="0">
              <a:buNone/>
            </a:pPr>
            <a:r>
              <a:rPr lang="en-US" sz="3000" b="1" dirty="0">
                <a:solidFill>
                  <a:srgbClr val="4A3D8F"/>
                </a:solidFill>
                <a:latin typeface="Georgia" pitchFamily="34" charset="0"/>
                <a:ea typeface="Georgia" pitchFamily="34" charset="-122"/>
                <a:cs typeface="Georgia" pitchFamily="34" charset="-120"/>
              </a:rPr>
              <a:t>4</a:t>
            </a:r>
            <a:endParaRPr lang="en-US" sz="3000" dirty="0"/>
          </a:p>
        </p:txBody>
      </p:sp>
      <p:sp>
        <p:nvSpPr>
          <p:cNvPr id="20" name="Text 18"/>
          <p:cNvSpPr/>
          <p:nvPr/>
        </p:nvSpPr>
        <p:spPr>
          <a:xfrm>
            <a:off x="9198864" y="3200400"/>
            <a:ext cx="1938528" cy="457200"/>
          </a:xfrm>
          <a:prstGeom prst="rect">
            <a:avLst/>
          </a:prstGeom>
          <a:noFill/>
          <a:ln/>
        </p:spPr>
        <p:txBody>
          <a:bodyPr wrap="square" lIns="0" tIns="0" rIns="0" bIns="0" rtlCol="0" anchor="ctr"/>
          <a:lstStyle/>
          <a:p>
            <a:pPr algn="l" indent="0" marL="0">
              <a:buNone/>
            </a:pPr>
            <a:r>
              <a:rPr lang="en-US" sz="1700" b="1" dirty="0">
                <a:solidFill>
                  <a:srgbClr val="1A1410"/>
                </a:solidFill>
                <a:latin typeface="Georgia" pitchFamily="34" charset="0"/>
                <a:ea typeface="Georgia" pitchFamily="34" charset="-122"/>
                <a:cs typeface="Georgia" pitchFamily="34" charset="-120"/>
              </a:rPr>
              <a:t>Endless</a:t>
            </a:r>
            <a:endParaRPr lang="en-US" sz="1700" dirty="0"/>
          </a:p>
        </p:txBody>
      </p:sp>
      <p:sp>
        <p:nvSpPr>
          <p:cNvPr id="21" name="Text 19"/>
          <p:cNvSpPr/>
          <p:nvPr/>
        </p:nvSpPr>
        <p:spPr>
          <a:xfrm>
            <a:off x="9198864" y="3657600"/>
            <a:ext cx="1938528" cy="1371600"/>
          </a:xfrm>
          <a:prstGeom prst="rect">
            <a:avLst/>
          </a:prstGeom>
          <a:noFill/>
          <a:ln/>
        </p:spPr>
        <p:txBody>
          <a:bodyPr wrap="square" lIns="0" tIns="0" rIns="0" bIns="0" rtlCol="0" anchor="t"/>
          <a:lstStyle/>
          <a:p>
            <a:pPr algn="l" indent="0" marL="0">
              <a:lnSpc>
                <a:spcPct val="115000"/>
              </a:lnSpc>
              <a:buNone/>
            </a:pPr>
            <a:r>
              <a:rPr lang="en-US" sz="1350" dirty="0">
                <a:solidFill>
                  <a:srgbClr val="6B6157"/>
                </a:solidFill>
                <a:latin typeface="Georgia" pitchFamily="34" charset="0"/>
                <a:ea typeface="Georgia" pitchFamily="34" charset="-122"/>
                <a:cs typeface="Georgia" pitchFamily="34" charset="-120"/>
              </a:rPr>
              <a:t>Infinite scroll and autoplay removed the natural stopping point. The feed never ends.</a:t>
            </a:r>
            <a:endParaRPr lang="en-US" sz="1350" dirty="0"/>
          </a:p>
        </p:txBody>
      </p:sp>
      <p:sp>
        <p:nvSpPr>
          <p:cNvPr id="22" name="Text 20"/>
          <p:cNvSpPr/>
          <p:nvPr/>
        </p:nvSpPr>
        <p:spPr>
          <a:xfrm>
            <a:off x="822960" y="6446520"/>
            <a:ext cx="10543032" cy="274320"/>
          </a:xfrm>
          <a:prstGeom prst="rect">
            <a:avLst/>
          </a:prstGeom>
          <a:noFill/>
          <a:ln/>
        </p:spPr>
        <p:txBody>
          <a:bodyPr wrap="square" lIns="0" tIns="0" rIns="0" bIns="0" rtlCol="0" anchor="ctr"/>
          <a:lstStyle/>
          <a:p>
            <a:pPr algn="l" indent="0" marL="0">
              <a:buNone/>
            </a:pPr>
            <a:r>
              <a:rPr lang="en-US" sz="950" i="1" dirty="0">
                <a:solidFill>
                  <a:srgbClr val="756D65"/>
                </a:solidFill>
                <a:latin typeface="Georgia" pitchFamily="34" charset="0"/>
                <a:ea typeface="Georgia" pitchFamily="34" charset="-122"/>
                <a:cs typeface="Georgia" pitchFamily="34" charset="-120"/>
              </a:rPr>
              <a:t>Sources: Facebook introduces the ‘Like’ button, 2009; infinite scroll — Aza Raskin; the 2018 MSI change — Germano, Gómez &amp; Sobbrio (2026).</a:t>
            </a:r>
            <a:endParaRPr lang="en-US" sz="9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AF8F5"/>
        </a:solidFill>
      </p:bgPr>
    </p:bg>
    <p:spTree>
      <p:nvGrpSpPr>
        <p:cNvPr id="1" name=""/>
        <p:cNvGrpSpPr/>
        <p:nvPr/>
      </p:nvGrpSpPr>
      <p:grpSpPr>
        <a:xfrm>
          <a:off x="0" y="0"/>
          <a:ext cx="0" cy="0"/>
          <a:chOff x="0" y="0"/>
          <a:chExt cx="0" cy="0"/>
        </a:xfrm>
      </p:grpSpPr>
      <p:sp>
        <p:nvSpPr>
          <p:cNvPr id="2" name="Text 0"/>
          <p:cNvSpPr/>
          <p:nvPr/>
        </p:nvSpPr>
        <p:spPr>
          <a:xfrm>
            <a:off x="6094476" y="6437376"/>
            <a:ext cx="5271516" cy="274320"/>
          </a:xfrm>
          <a:prstGeom prst="rect">
            <a:avLst/>
          </a:prstGeom>
          <a:noFill/>
          <a:ln/>
        </p:spPr>
        <p:txBody>
          <a:bodyPr wrap="square" lIns="0" tIns="0" rIns="0" bIns="0" rtlCol="0" anchor="ctr"/>
          <a:lstStyle/>
          <a:p>
            <a:pPr algn="r" indent="0" marL="0">
              <a:buNone/>
            </a:pPr>
            <a:r>
              <a:rPr lang="en-US" sz="1000" i="1" dirty="0">
                <a:solidFill>
                  <a:srgbClr val="756D65"/>
                </a:solidFill>
                <a:latin typeface="Georgia" pitchFamily="34" charset="0"/>
                <a:ea typeface="Georgia" pitchFamily="34" charset="-122"/>
                <a:cs typeface="Georgia" pitchFamily="34" charset="-120"/>
              </a:rPr>
              <a:t>Updated 25 October 2026</a:t>
            </a:r>
            <a:endParaRPr lang="en-US" sz="1000" dirty="0"/>
          </a:p>
        </p:txBody>
      </p:sp>
      <p:sp>
        <p:nvSpPr>
          <p:cNvPr id="3" name="Text 1"/>
          <p:cNvSpPr/>
          <p:nvPr/>
        </p:nvSpPr>
        <p:spPr>
          <a:xfrm>
            <a:off x="822960" y="566928"/>
            <a:ext cx="10543032" cy="274320"/>
          </a:xfrm>
          <a:prstGeom prst="rect">
            <a:avLst/>
          </a:prstGeom>
          <a:noFill/>
          <a:ln/>
        </p:spPr>
        <p:txBody>
          <a:bodyPr wrap="square" lIns="0" tIns="0" rIns="0" bIns="0" rtlCol="0" anchor="ctr"/>
          <a:lstStyle/>
          <a:p>
            <a:pPr algn="l" indent="0" marL="0">
              <a:buNone/>
            </a:pPr>
            <a:r>
              <a:rPr lang="en-US" sz="1200" b="1" spc="200" kern="0" dirty="0">
                <a:solidFill>
                  <a:srgbClr val="4A3D8F"/>
                </a:solidFill>
                <a:latin typeface="Courier New" pitchFamily="34" charset="0"/>
                <a:ea typeface="Courier New" pitchFamily="34" charset="-122"/>
                <a:cs typeface="Courier New" pitchFamily="34" charset="-120"/>
              </a:rPr>
              <a:t>HOW DID WE GET HERE? · 2 OF 2</a:t>
            </a:r>
            <a:endParaRPr lang="en-US" sz="1200" dirty="0"/>
          </a:p>
        </p:txBody>
      </p:sp>
      <p:sp>
        <p:nvSpPr>
          <p:cNvPr id="4" name="Text 2"/>
          <p:cNvSpPr/>
          <p:nvPr/>
        </p:nvSpPr>
        <p:spPr>
          <a:xfrm>
            <a:off x="822960" y="1051560"/>
            <a:ext cx="10543032" cy="1188720"/>
          </a:xfrm>
          <a:prstGeom prst="rect">
            <a:avLst/>
          </a:prstGeom>
          <a:noFill/>
          <a:ln/>
        </p:spPr>
        <p:txBody>
          <a:bodyPr wrap="square" lIns="0" tIns="0" rIns="0" bIns="0" rtlCol="0" anchor="ctr"/>
          <a:lstStyle/>
          <a:p>
            <a:pPr algn="l" indent="0" marL="0">
              <a:lnSpc>
                <a:spcPct val="105000"/>
              </a:lnSpc>
              <a:buNone/>
            </a:pPr>
            <a:r>
              <a:rPr lang="en-US" sz="3200" b="1" dirty="0">
                <a:solidFill>
                  <a:srgbClr val="1A1410"/>
                </a:solidFill>
                <a:latin typeface="Georgia" pitchFamily="34" charset="0"/>
                <a:ea typeface="Georgia" pitchFamily="34" charset="-122"/>
                <a:cs typeface="Georgia" pitchFamily="34" charset="-120"/>
              </a:rPr>
              <a:t>You are not the customer. Your attention is the product.</a:t>
            </a:r>
            <a:endParaRPr lang="en-US" sz="3200" dirty="0"/>
          </a:p>
        </p:txBody>
      </p:sp>
      <p:sp>
        <p:nvSpPr>
          <p:cNvPr id="5" name="Text 3"/>
          <p:cNvSpPr/>
          <p:nvPr/>
        </p:nvSpPr>
        <p:spPr>
          <a:xfrm>
            <a:off x="822960" y="2606040"/>
            <a:ext cx="10543032" cy="1097280"/>
          </a:xfrm>
          <a:prstGeom prst="rect">
            <a:avLst/>
          </a:prstGeom>
          <a:noFill/>
          <a:ln/>
        </p:spPr>
        <p:txBody>
          <a:bodyPr wrap="square" lIns="0" tIns="0" rIns="0" bIns="0" rtlCol="0" anchor="ctr"/>
          <a:lstStyle/>
          <a:p>
            <a:pPr algn="l" indent="0" marL="0">
              <a:lnSpc>
                <a:spcPct val="130000"/>
              </a:lnSpc>
              <a:buNone/>
            </a:pPr>
            <a:r>
              <a:rPr lang="en-US" sz="2100" dirty="0">
                <a:solidFill>
                  <a:srgbClr val="1A1410"/>
                </a:solidFill>
                <a:latin typeface="Georgia" pitchFamily="34" charset="0"/>
                <a:ea typeface="Georgia" pitchFamily="34" charset="-122"/>
                <a:cs typeface="Georgia" pitchFamily="34" charset="-120"/>
              </a:rPr>
              <a:t>These services are free because the </a:t>
            </a:r>
            <a:pPr algn="l" indent="0" marL="0">
              <a:lnSpc>
                <a:spcPct val="130000"/>
              </a:lnSpc>
              <a:buNone/>
            </a:pPr>
            <a:r>
              <a:rPr lang="en-US" sz="2100" b="1" dirty="0">
                <a:solidFill>
                  <a:srgbClr val="4A3D8F"/>
                </a:solidFill>
                <a:latin typeface="Georgia" pitchFamily="34" charset="0"/>
                <a:ea typeface="Georgia" pitchFamily="34" charset="-122"/>
                <a:cs typeface="Georgia" pitchFamily="34" charset="-120"/>
              </a:rPr>
              <a:t>advertiser</a:t>
            </a:r>
            <a:pPr algn="l" indent="0" marL="0">
              <a:lnSpc>
                <a:spcPct val="130000"/>
              </a:lnSpc>
              <a:buNone/>
            </a:pPr>
            <a:r>
              <a:rPr lang="en-US" sz="2100" dirty="0">
                <a:solidFill>
                  <a:srgbClr val="1A1410"/>
                </a:solidFill>
                <a:latin typeface="Georgia" pitchFamily="34" charset="0"/>
                <a:ea typeface="Georgia" pitchFamily="34" charset="-122"/>
                <a:cs typeface="Georgia" pitchFamily="34" charset="-120"/>
              </a:rPr>
              <a:t> is the customer — and what's being sold is your attention, and the profile that lets it be aimed precisely.</a:t>
            </a:r>
            <a:endParaRPr lang="en-US" sz="2100" dirty="0"/>
          </a:p>
        </p:txBody>
      </p:sp>
      <p:sp>
        <p:nvSpPr>
          <p:cNvPr id="6" name="Text 4"/>
          <p:cNvSpPr/>
          <p:nvPr/>
        </p:nvSpPr>
        <p:spPr>
          <a:xfrm>
            <a:off x="822960" y="4114800"/>
            <a:ext cx="10543032" cy="1463040"/>
          </a:xfrm>
          <a:prstGeom prst="rect">
            <a:avLst/>
          </a:prstGeom>
          <a:noFill/>
          <a:ln/>
        </p:spPr>
        <p:txBody>
          <a:bodyPr wrap="square" lIns="0" tIns="0" rIns="0" bIns="0" rtlCol="0" anchor="ctr"/>
          <a:lstStyle/>
          <a:p>
            <a:pPr algn="l" indent="0" marL="0">
              <a:lnSpc>
                <a:spcPct val="125000"/>
              </a:lnSpc>
              <a:buNone/>
            </a:pPr>
            <a:r>
              <a:rPr lang="en-US" sz="1800" b="1" dirty="0">
                <a:solidFill>
                  <a:srgbClr val="1A1410"/>
                </a:solidFill>
                <a:latin typeface="Georgia" pitchFamily="34" charset="0"/>
                <a:ea typeface="Georgia" pitchFamily="34" charset="-122"/>
                <a:cs typeface="Georgia" pitchFamily="34" charset="-120"/>
              </a:rPr>
              <a:t>Advertising creates an incentive to maximise engagement regardless of wellbeing.</a:t>
            </a:r>
            <a:endParaRPr lang="en-US" sz="1800" dirty="0"/>
          </a:p>
          <a:p>
            <a:pPr algn="l" indent="0" marL="0">
              <a:lnSpc>
                <a:spcPct val="125000"/>
              </a:lnSpc>
              <a:buNone/>
            </a:pPr>
            <a:r>
              <a:rPr lang="en-US" sz="1800" dirty="0">
                <a:solidFill>
                  <a:srgbClr val="6B6157"/>
                </a:solidFill>
                <a:latin typeface="Georgia" pitchFamily="34" charset="0"/>
                <a:ea typeface="Georgia" pitchFamily="34" charset="-122"/>
                <a:cs typeface="Georgia" pitchFamily="34" charset="-120"/>
              </a:rPr>
              <a:t>The plumbing followed: Google announced its purchase of DoubleClick in 2007 and completed it in 2008; interest-based advertising launched in 2009.</a:t>
            </a:r>
            <a:endParaRPr lang="en-US" sz="1800" dirty="0"/>
          </a:p>
        </p:txBody>
      </p:sp>
      <p:sp>
        <p:nvSpPr>
          <p:cNvPr id="7" name="Text 5"/>
          <p:cNvSpPr/>
          <p:nvPr/>
        </p:nvSpPr>
        <p:spPr>
          <a:xfrm>
            <a:off x="822960" y="6446520"/>
            <a:ext cx="10543032" cy="274320"/>
          </a:xfrm>
          <a:prstGeom prst="rect">
            <a:avLst/>
          </a:prstGeom>
          <a:noFill/>
          <a:ln/>
        </p:spPr>
        <p:txBody>
          <a:bodyPr wrap="square" lIns="0" tIns="0" rIns="0" bIns="0" rtlCol="0" anchor="ctr"/>
          <a:lstStyle/>
          <a:p>
            <a:pPr algn="l" indent="0" marL="0">
              <a:buNone/>
            </a:pPr>
            <a:r>
              <a:rPr lang="en-US" sz="950" i="1" dirty="0">
                <a:solidFill>
                  <a:srgbClr val="756D65"/>
                </a:solidFill>
                <a:latin typeface="Georgia" pitchFamily="34" charset="0"/>
                <a:ea typeface="Georgia" pitchFamily="34" charset="-122"/>
                <a:cs typeface="Georgia" pitchFamily="34" charset="-120"/>
              </a:rPr>
              <a:t>Sources: Google–DoubleClick acquisition, announced 2007, completed 2008 (public record).</a:t>
            </a:r>
            <a:endParaRPr lang="en-US" sz="9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5F0E8"/>
        </a:solidFill>
      </p:bgPr>
    </p:bg>
    <p:spTree>
      <p:nvGrpSpPr>
        <p:cNvPr id="1" name=""/>
        <p:cNvGrpSpPr/>
        <p:nvPr/>
      </p:nvGrpSpPr>
      <p:grpSpPr>
        <a:xfrm>
          <a:off x="0" y="0"/>
          <a:ext cx="0" cy="0"/>
          <a:chOff x="0" y="0"/>
          <a:chExt cx="0" cy="0"/>
        </a:xfrm>
      </p:grpSpPr>
      <p:sp>
        <p:nvSpPr>
          <p:cNvPr id="2" name="Text 0"/>
          <p:cNvSpPr/>
          <p:nvPr/>
        </p:nvSpPr>
        <p:spPr>
          <a:xfrm>
            <a:off x="6094476" y="6437376"/>
            <a:ext cx="5271516" cy="274320"/>
          </a:xfrm>
          <a:prstGeom prst="rect">
            <a:avLst/>
          </a:prstGeom>
          <a:noFill/>
          <a:ln/>
        </p:spPr>
        <p:txBody>
          <a:bodyPr wrap="square" lIns="0" tIns="0" rIns="0" bIns="0" rtlCol="0" anchor="ctr"/>
          <a:lstStyle/>
          <a:p>
            <a:pPr algn="r" indent="0" marL="0">
              <a:buNone/>
            </a:pPr>
            <a:r>
              <a:rPr lang="en-US" sz="1000" i="1" dirty="0">
                <a:solidFill>
                  <a:srgbClr val="756D65"/>
                </a:solidFill>
                <a:latin typeface="Georgia" pitchFamily="34" charset="0"/>
                <a:ea typeface="Georgia" pitchFamily="34" charset="-122"/>
                <a:cs typeface="Georgia" pitchFamily="34" charset="-120"/>
              </a:rPr>
              <a:t>Updated 25 October 2026</a:t>
            </a:r>
            <a:endParaRPr lang="en-US" sz="1000" dirty="0"/>
          </a:p>
        </p:txBody>
      </p:sp>
      <p:sp>
        <p:nvSpPr>
          <p:cNvPr id="3" name="Text 1"/>
          <p:cNvSpPr/>
          <p:nvPr/>
        </p:nvSpPr>
        <p:spPr>
          <a:xfrm>
            <a:off x="822960" y="1188720"/>
            <a:ext cx="1828800" cy="1463040"/>
          </a:xfrm>
          <a:prstGeom prst="rect">
            <a:avLst/>
          </a:prstGeom>
          <a:noFill/>
          <a:ln/>
        </p:spPr>
        <p:txBody>
          <a:bodyPr wrap="square" lIns="0" tIns="0" rIns="0" bIns="0" rtlCol="0" anchor="ctr"/>
          <a:lstStyle/>
          <a:p>
            <a:pPr algn="l" indent="0" marL="0">
              <a:buNone/>
            </a:pPr>
            <a:r>
              <a:rPr lang="en-US" sz="9600" b="1" dirty="0">
                <a:solidFill>
                  <a:srgbClr val="4A3D8F"/>
                </a:solidFill>
                <a:latin typeface="Georgia" pitchFamily="34" charset="0"/>
                <a:ea typeface="Georgia" pitchFamily="34" charset="-122"/>
                <a:cs typeface="Georgia" pitchFamily="34" charset="-120"/>
              </a:rPr>
              <a:t>1</a:t>
            </a:r>
            <a:endParaRPr lang="en-US" sz="9600" dirty="0"/>
          </a:p>
        </p:txBody>
      </p:sp>
      <p:sp>
        <p:nvSpPr>
          <p:cNvPr id="4" name="Text 2"/>
          <p:cNvSpPr/>
          <p:nvPr/>
        </p:nvSpPr>
        <p:spPr>
          <a:xfrm>
            <a:off x="822960" y="2880360"/>
            <a:ext cx="10543032" cy="274320"/>
          </a:xfrm>
          <a:prstGeom prst="rect">
            <a:avLst/>
          </a:prstGeom>
          <a:noFill/>
          <a:ln/>
        </p:spPr>
        <p:txBody>
          <a:bodyPr wrap="square" lIns="0" tIns="0" rIns="0" bIns="0" rtlCol="0" anchor="ctr"/>
          <a:lstStyle/>
          <a:p>
            <a:pPr indent="0" marL="0">
              <a:buNone/>
            </a:pPr>
            <a:r>
              <a:rPr lang="en-US" sz="1200" b="1" spc="200" kern="0" dirty="0">
                <a:solidFill>
                  <a:srgbClr val="6B6157"/>
                </a:solidFill>
                <a:latin typeface="Courier New" pitchFamily="34" charset="0"/>
                <a:ea typeface="Courier New" pitchFamily="34" charset="-122"/>
                <a:cs typeface="Courier New" pitchFamily="34" charset="-120"/>
              </a:rPr>
              <a:t>PART 1</a:t>
            </a:r>
            <a:endParaRPr lang="en-US" sz="1200" dirty="0"/>
          </a:p>
        </p:txBody>
      </p:sp>
      <p:sp>
        <p:nvSpPr>
          <p:cNvPr id="5" name="Text 3"/>
          <p:cNvSpPr/>
          <p:nvPr/>
        </p:nvSpPr>
        <p:spPr>
          <a:xfrm>
            <a:off x="822960" y="3246120"/>
            <a:ext cx="10543032" cy="914400"/>
          </a:xfrm>
          <a:prstGeom prst="rect">
            <a:avLst/>
          </a:prstGeom>
          <a:noFill/>
          <a:ln/>
        </p:spPr>
        <p:txBody>
          <a:bodyPr wrap="square" lIns="0" tIns="0" rIns="0" bIns="0" rtlCol="0" anchor="ctr"/>
          <a:lstStyle/>
          <a:p>
            <a:pPr algn="l" indent="0" marL="0">
              <a:buNone/>
            </a:pPr>
            <a:r>
              <a:rPr lang="en-US" sz="4800" b="1" dirty="0">
                <a:solidFill>
                  <a:srgbClr val="1A1410"/>
                </a:solidFill>
                <a:latin typeface="Georgia" pitchFamily="34" charset="0"/>
                <a:ea typeface="Georgia" pitchFamily="34" charset="-122"/>
                <a:cs typeface="Georgia" pitchFamily="34" charset="-120"/>
              </a:rPr>
              <a:t>The Machine</a:t>
            </a:r>
            <a:endParaRPr lang="en-US" sz="4800" dirty="0"/>
          </a:p>
        </p:txBody>
      </p:sp>
      <p:sp>
        <p:nvSpPr>
          <p:cNvPr id="6" name="Text 4"/>
          <p:cNvSpPr/>
          <p:nvPr/>
        </p:nvSpPr>
        <p:spPr>
          <a:xfrm>
            <a:off x="822960" y="4343400"/>
            <a:ext cx="9628632" cy="914400"/>
          </a:xfrm>
          <a:prstGeom prst="rect">
            <a:avLst/>
          </a:prstGeom>
          <a:noFill/>
          <a:ln/>
        </p:spPr>
        <p:txBody>
          <a:bodyPr wrap="square" lIns="0" tIns="0" rIns="0" bIns="0" rtlCol="0" anchor="ctr"/>
          <a:lstStyle/>
          <a:p>
            <a:pPr algn="l" indent="0" marL="0">
              <a:buNone/>
            </a:pPr>
            <a:r>
              <a:rPr lang="en-US" sz="1900" dirty="0">
                <a:solidFill>
                  <a:srgbClr val="6B6157"/>
                </a:solidFill>
                <a:latin typeface="Georgia" pitchFamily="34" charset="0"/>
                <a:ea typeface="Georgia" pitchFamily="34" charset="-122"/>
                <a:cs typeface="Georgia" pitchFamily="34" charset="-120"/>
              </a:rPr>
              <a:t>How it works, and who is involved — the moving parts of the system.</a:t>
            </a:r>
            <a:endParaRPr lang="en-US" sz="1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AF8F5"/>
        </a:solidFill>
      </p:bgPr>
    </p:bg>
    <p:spTree>
      <p:nvGrpSpPr>
        <p:cNvPr id="1" name=""/>
        <p:cNvGrpSpPr/>
        <p:nvPr/>
      </p:nvGrpSpPr>
      <p:grpSpPr>
        <a:xfrm>
          <a:off x="0" y="0"/>
          <a:ext cx="0" cy="0"/>
          <a:chOff x="0" y="0"/>
          <a:chExt cx="0" cy="0"/>
        </a:xfrm>
      </p:grpSpPr>
      <p:sp>
        <p:nvSpPr>
          <p:cNvPr id="2" name="Text 0"/>
          <p:cNvSpPr/>
          <p:nvPr/>
        </p:nvSpPr>
        <p:spPr>
          <a:xfrm>
            <a:off x="6094476" y="6437376"/>
            <a:ext cx="5271516" cy="274320"/>
          </a:xfrm>
          <a:prstGeom prst="rect">
            <a:avLst/>
          </a:prstGeom>
          <a:noFill/>
          <a:ln/>
        </p:spPr>
        <p:txBody>
          <a:bodyPr wrap="square" lIns="0" tIns="0" rIns="0" bIns="0" rtlCol="0" anchor="ctr"/>
          <a:lstStyle/>
          <a:p>
            <a:pPr algn="r" indent="0" marL="0">
              <a:buNone/>
            </a:pPr>
            <a:r>
              <a:rPr lang="en-US" sz="1000" i="1" dirty="0">
                <a:solidFill>
                  <a:srgbClr val="756D65"/>
                </a:solidFill>
                <a:latin typeface="Georgia" pitchFamily="34" charset="0"/>
                <a:ea typeface="Georgia" pitchFamily="34" charset="-122"/>
                <a:cs typeface="Georgia" pitchFamily="34" charset="-120"/>
              </a:rPr>
              <a:t>Updated 25 October 2026</a:t>
            </a:r>
            <a:endParaRPr lang="en-US" sz="1000" dirty="0"/>
          </a:p>
        </p:txBody>
      </p:sp>
      <p:sp>
        <p:nvSpPr>
          <p:cNvPr id="3" name="Text 1"/>
          <p:cNvSpPr/>
          <p:nvPr/>
        </p:nvSpPr>
        <p:spPr>
          <a:xfrm>
            <a:off x="822960" y="566928"/>
            <a:ext cx="10543032" cy="274320"/>
          </a:xfrm>
          <a:prstGeom prst="rect">
            <a:avLst/>
          </a:prstGeom>
          <a:noFill/>
          <a:ln/>
        </p:spPr>
        <p:txBody>
          <a:bodyPr wrap="square" lIns="0" tIns="0" rIns="0" bIns="0" rtlCol="0" anchor="ctr"/>
          <a:lstStyle/>
          <a:p>
            <a:pPr algn="l" indent="0" marL="0">
              <a:buNone/>
            </a:pPr>
            <a:r>
              <a:rPr lang="en-US" sz="1200" b="1" spc="200" kern="0" dirty="0">
                <a:solidFill>
                  <a:srgbClr val="4A3D8F"/>
                </a:solidFill>
                <a:latin typeface="Courier New" pitchFamily="34" charset="0"/>
                <a:ea typeface="Courier New" pitchFamily="34" charset="-122"/>
                <a:cs typeface="Courier New" pitchFamily="34" charset="-120"/>
              </a:rPr>
              <a:t>THE MACHINE · ENGAGEMENT, NOT WELLBEING</a:t>
            </a:r>
            <a:endParaRPr lang="en-US" sz="1200" dirty="0"/>
          </a:p>
        </p:txBody>
      </p:sp>
      <p:sp>
        <p:nvSpPr>
          <p:cNvPr id="4" name="Text 2"/>
          <p:cNvSpPr/>
          <p:nvPr/>
        </p:nvSpPr>
        <p:spPr>
          <a:xfrm>
            <a:off x="822960" y="868680"/>
            <a:ext cx="10543032" cy="548640"/>
          </a:xfrm>
          <a:prstGeom prst="rect">
            <a:avLst/>
          </a:prstGeom>
          <a:noFill/>
          <a:ln/>
        </p:spPr>
        <p:txBody>
          <a:bodyPr wrap="square" lIns="0" tIns="0" rIns="0" bIns="0" rtlCol="0" anchor="ctr"/>
          <a:lstStyle/>
          <a:p>
            <a:pPr algn="l" indent="0" marL="0">
              <a:buNone/>
            </a:pPr>
            <a:r>
              <a:rPr lang="en-US" sz="2800" b="1" dirty="0">
                <a:solidFill>
                  <a:srgbClr val="1A1410"/>
                </a:solidFill>
                <a:latin typeface="Georgia" pitchFamily="34" charset="0"/>
                <a:ea typeface="Georgia" pitchFamily="34" charset="-122"/>
                <a:cs typeface="Georgia" pitchFamily="34" charset="-120"/>
              </a:rPr>
              <a:t>Four incentives that feed each other</a:t>
            </a:r>
            <a:endParaRPr lang="en-US" sz="2800" dirty="0"/>
          </a:p>
        </p:txBody>
      </p:sp>
      <p:sp>
        <p:nvSpPr>
          <p:cNvPr id="5" name="Shape 3"/>
          <p:cNvSpPr/>
          <p:nvPr/>
        </p:nvSpPr>
        <p:spPr>
          <a:xfrm>
            <a:off x="822960" y="2057400"/>
            <a:ext cx="4617720" cy="1051560"/>
          </a:xfrm>
          <a:prstGeom prst="roundRect">
            <a:avLst>
              <a:gd name="adj" fmla="val 5217"/>
            </a:avLst>
          </a:prstGeom>
          <a:solidFill>
            <a:srgbClr val="FFFFFF"/>
          </a:solidFill>
          <a:ln w="19050">
            <a:solidFill>
              <a:srgbClr val="4A3D8F"/>
            </a:solidFill>
            <a:prstDash val="solid"/>
          </a:ln>
          <a:effectLst>
            <a:outerShdw sx="100000" sy="100000" kx="0" ky="0" algn="bl" rotWithShape="0" blurRad="76200" dist="25400" dir="5400000">
              <a:srgbClr val="000000">
                <a:alpha val="10000"/>
              </a:srgbClr>
            </a:outerShdw>
          </a:effectLst>
        </p:spPr>
      </p:sp>
      <p:sp>
        <p:nvSpPr>
          <p:cNvPr id="6" name="Text 4"/>
          <p:cNvSpPr/>
          <p:nvPr/>
        </p:nvSpPr>
        <p:spPr>
          <a:xfrm>
            <a:off x="1097280" y="2221992"/>
            <a:ext cx="4069080" cy="457200"/>
          </a:xfrm>
          <a:prstGeom prst="rect">
            <a:avLst/>
          </a:prstGeom>
          <a:noFill/>
          <a:ln/>
        </p:spPr>
        <p:txBody>
          <a:bodyPr wrap="square" lIns="0" tIns="0" rIns="0" bIns="0" rtlCol="0" anchor="ctr"/>
          <a:lstStyle/>
          <a:p>
            <a:pPr algn="l" indent="0" marL="0">
              <a:buNone/>
            </a:pPr>
            <a:r>
              <a:rPr lang="en-US" sz="1800" b="1" dirty="0">
                <a:solidFill>
                  <a:srgbClr val="1A1410"/>
                </a:solidFill>
                <a:latin typeface="Georgia" pitchFamily="34" charset="0"/>
                <a:ea typeface="Georgia" pitchFamily="34" charset="-122"/>
                <a:cs typeface="Georgia" pitchFamily="34" charset="-120"/>
              </a:rPr>
              <a:t>Platforms optimise for engagement</a:t>
            </a:r>
            <a:endParaRPr lang="en-US" sz="1800" dirty="0"/>
          </a:p>
        </p:txBody>
      </p:sp>
      <p:sp>
        <p:nvSpPr>
          <p:cNvPr id="7" name="Text 5"/>
          <p:cNvSpPr/>
          <p:nvPr/>
        </p:nvSpPr>
        <p:spPr>
          <a:xfrm>
            <a:off x="1097280" y="2660904"/>
            <a:ext cx="4069080" cy="365760"/>
          </a:xfrm>
          <a:prstGeom prst="rect">
            <a:avLst/>
          </a:prstGeom>
          <a:noFill/>
          <a:ln/>
        </p:spPr>
        <p:txBody>
          <a:bodyPr wrap="square" lIns="0" tIns="0" rIns="0" bIns="0" rtlCol="0" anchor="ctr"/>
          <a:lstStyle/>
          <a:p>
            <a:pPr algn="l" indent="0" marL="0">
              <a:buNone/>
            </a:pPr>
            <a:r>
              <a:rPr lang="en-US" sz="1300" dirty="0">
                <a:solidFill>
                  <a:srgbClr val="6B6157"/>
                </a:solidFill>
                <a:latin typeface="Georgia" pitchFamily="34" charset="0"/>
                <a:ea typeface="Georgia" pitchFamily="34" charset="-122"/>
                <a:cs typeface="Georgia" pitchFamily="34" charset="-120"/>
              </a:rPr>
              <a:t>Not your wellbeing — your time on screen</a:t>
            </a:r>
            <a:endParaRPr lang="en-US" sz="1300" dirty="0"/>
          </a:p>
        </p:txBody>
      </p:sp>
      <p:sp>
        <p:nvSpPr>
          <p:cNvPr id="8" name="Shape 6"/>
          <p:cNvSpPr/>
          <p:nvPr/>
        </p:nvSpPr>
        <p:spPr>
          <a:xfrm>
            <a:off x="6748272" y="2057400"/>
            <a:ext cx="4617720" cy="1051560"/>
          </a:xfrm>
          <a:prstGeom prst="roundRect">
            <a:avLst>
              <a:gd name="adj" fmla="val 5217"/>
            </a:avLst>
          </a:prstGeom>
          <a:solidFill>
            <a:srgbClr val="FFFFFF"/>
          </a:solidFill>
          <a:ln w="19050">
            <a:solidFill>
              <a:srgbClr val="4A3D8F"/>
            </a:solidFill>
            <a:prstDash val="solid"/>
          </a:ln>
          <a:effectLst>
            <a:outerShdw sx="100000" sy="100000" kx="0" ky="0" algn="bl" rotWithShape="0" blurRad="76200" dist="25400" dir="5400000">
              <a:srgbClr val="000000">
                <a:alpha val="10000"/>
              </a:srgbClr>
            </a:outerShdw>
          </a:effectLst>
        </p:spPr>
      </p:sp>
      <p:sp>
        <p:nvSpPr>
          <p:cNvPr id="9" name="Text 7"/>
          <p:cNvSpPr/>
          <p:nvPr/>
        </p:nvSpPr>
        <p:spPr>
          <a:xfrm>
            <a:off x="7022592" y="2221992"/>
            <a:ext cx="4069080" cy="457200"/>
          </a:xfrm>
          <a:prstGeom prst="rect">
            <a:avLst/>
          </a:prstGeom>
          <a:noFill/>
          <a:ln/>
        </p:spPr>
        <p:txBody>
          <a:bodyPr wrap="square" lIns="0" tIns="0" rIns="0" bIns="0" rtlCol="0" anchor="ctr"/>
          <a:lstStyle/>
          <a:p>
            <a:pPr algn="l" indent="0" marL="0">
              <a:buNone/>
            </a:pPr>
            <a:r>
              <a:rPr lang="en-US" sz="1800" b="1" dirty="0">
                <a:solidFill>
                  <a:srgbClr val="1A1410"/>
                </a:solidFill>
                <a:latin typeface="Georgia" pitchFamily="34" charset="0"/>
                <a:ea typeface="Georgia" pitchFamily="34" charset="-122"/>
                <a:cs typeface="Georgia" pitchFamily="34" charset="-120"/>
              </a:rPr>
              <a:t>Your attention becomes data</a:t>
            </a:r>
            <a:endParaRPr lang="en-US" sz="1800" dirty="0"/>
          </a:p>
        </p:txBody>
      </p:sp>
      <p:sp>
        <p:nvSpPr>
          <p:cNvPr id="10" name="Text 8"/>
          <p:cNvSpPr/>
          <p:nvPr/>
        </p:nvSpPr>
        <p:spPr>
          <a:xfrm>
            <a:off x="7022592" y="2660904"/>
            <a:ext cx="4069080" cy="365760"/>
          </a:xfrm>
          <a:prstGeom prst="rect">
            <a:avLst/>
          </a:prstGeom>
          <a:noFill/>
          <a:ln/>
        </p:spPr>
        <p:txBody>
          <a:bodyPr wrap="square" lIns="0" tIns="0" rIns="0" bIns="0" rtlCol="0" anchor="ctr"/>
          <a:lstStyle/>
          <a:p>
            <a:pPr algn="l" indent="0" marL="0">
              <a:buNone/>
            </a:pPr>
            <a:r>
              <a:rPr lang="en-US" sz="1300" dirty="0">
                <a:solidFill>
                  <a:srgbClr val="6B6157"/>
                </a:solidFill>
                <a:latin typeface="Georgia" pitchFamily="34" charset="0"/>
                <a:ea typeface="Georgia" pitchFamily="34" charset="-122"/>
                <a:cs typeface="Georgia" pitchFamily="34" charset="-120"/>
              </a:rPr>
              <a:t>Every tap, pause and scroll is profiled</a:t>
            </a:r>
            <a:endParaRPr lang="en-US" sz="1300" dirty="0"/>
          </a:p>
        </p:txBody>
      </p:sp>
      <p:sp>
        <p:nvSpPr>
          <p:cNvPr id="11" name="Shape 9"/>
          <p:cNvSpPr/>
          <p:nvPr/>
        </p:nvSpPr>
        <p:spPr>
          <a:xfrm>
            <a:off x="6748272" y="4160520"/>
            <a:ext cx="4617720" cy="1051560"/>
          </a:xfrm>
          <a:prstGeom prst="roundRect">
            <a:avLst>
              <a:gd name="adj" fmla="val 5217"/>
            </a:avLst>
          </a:prstGeom>
          <a:solidFill>
            <a:srgbClr val="FFFFFF"/>
          </a:solidFill>
          <a:ln w="19050">
            <a:solidFill>
              <a:srgbClr val="9A3B3B"/>
            </a:solidFill>
            <a:prstDash val="solid"/>
          </a:ln>
          <a:effectLst>
            <a:outerShdw sx="100000" sy="100000" kx="0" ky="0" algn="bl" rotWithShape="0" blurRad="76200" dist="25400" dir="5400000">
              <a:srgbClr val="000000">
                <a:alpha val="10000"/>
              </a:srgbClr>
            </a:outerShdw>
          </a:effectLst>
        </p:spPr>
      </p:sp>
      <p:sp>
        <p:nvSpPr>
          <p:cNvPr id="12" name="Text 10"/>
          <p:cNvSpPr/>
          <p:nvPr/>
        </p:nvSpPr>
        <p:spPr>
          <a:xfrm>
            <a:off x="7022592" y="4325112"/>
            <a:ext cx="4069080" cy="457200"/>
          </a:xfrm>
          <a:prstGeom prst="rect">
            <a:avLst/>
          </a:prstGeom>
          <a:noFill/>
          <a:ln/>
        </p:spPr>
        <p:txBody>
          <a:bodyPr wrap="square" lIns="0" tIns="0" rIns="0" bIns="0" rtlCol="0" anchor="ctr"/>
          <a:lstStyle/>
          <a:p>
            <a:pPr algn="l" indent="0" marL="0">
              <a:buNone/>
            </a:pPr>
            <a:r>
              <a:rPr lang="en-US" sz="1800" b="1" dirty="0">
                <a:solidFill>
                  <a:srgbClr val="1A1410"/>
                </a:solidFill>
                <a:latin typeface="Georgia" pitchFamily="34" charset="0"/>
                <a:ea typeface="Georgia" pitchFamily="34" charset="-122"/>
                <a:cs typeface="Georgia" pitchFamily="34" charset="-120"/>
              </a:rPr>
              <a:t>Advertisers buy the profile</a:t>
            </a:r>
            <a:endParaRPr lang="en-US" sz="1800" dirty="0"/>
          </a:p>
        </p:txBody>
      </p:sp>
      <p:sp>
        <p:nvSpPr>
          <p:cNvPr id="13" name="Text 11"/>
          <p:cNvSpPr/>
          <p:nvPr/>
        </p:nvSpPr>
        <p:spPr>
          <a:xfrm>
            <a:off x="7022592" y="4764024"/>
            <a:ext cx="4069080" cy="365760"/>
          </a:xfrm>
          <a:prstGeom prst="rect">
            <a:avLst/>
          </a:prstGeom>
          <a:noFill/>
          <a:ln/>
        </p:spPr>
        <p:txBody>
          <a:bodyPr wrap="square" lIns="0" tIns="0" rIns="0" bIns="0" rtlCol="0" anchor="ctr"/>
          <a:lstStyle/>
          <a:p>
            <a:pPr algn="l" indent="0" marL="0">
              <a:buNone/>
            </a:pPr>
            <a:r>
              <a:rPr lang="en-US" sz="1300" dirty="0">
                <a:solidFill>
                  <a:srgbClr val="6B6157"/>
                </a:solidFill>
                <a:latin typeface="Georgia" pitchFamily="34" charset="0"/>
                <a:ea typeface="Georgia" pitchFamily="34" charset="-122"/>
                <a:cs typeface="Georgia" pitchFamily="34" charset="-120"/>
              </a:rPr>
              <a:t>Auctioned to the highest bidder, in milliseconds</a:t>
            </a:r>
            <a:endParaRPr lang="en-US" sz="1300" dirty="0"/>
          </a:p>
        </p:txBody>
      </p:sp>
      <p:sp>
        <p:nvSpPr>
          <p:cNvPr id="14" name="Shape 12"/>
          <p:cNvSpPr/>
          <p:nvPr/>
        </p:nvSpPr>
        <p:spPr>
          <a:xfrm>
            <a:off x="822960" y="4160520"/>
            <a:ext cx="4617720" cy="1051560"/>
          </a:xfrm>
          <a:prstGeom prst="roundRect">
            <a:avLst>
              <a:gd name="adj" fmla="val 5217"/>
            </a:avLst>
          </a:prstGeom>
          <a:solidFill>
            <a:srgbClr val="FFFFFF"/>
          </a:solidFill>
          <a:ln w="19050">
            <a:solidFill>
              <a:srgbClr val="3B6B4A"/>
            </a:solidFill>
            <a:prstDash val="solid"/>
          </a:ln>
          <a:effectLst>
            <a:outerShdw sx="100000" sy="100000" kx="0" ky="0" algn="bl" rotWithShape="0" blurRad="76200" dist="25400" dir="5400000">
              <a:srgbClr val="000000">
                <a:alpha val="10000"/>
              </a:srgbClr>
            </a:outerShdw>
          </a:effectLst>
        </p:spPr>
      </p:sp>
      <p:sp>
        <p:nvSpPr>
          <p:cNvPr id="15" name="Text 13"/>
          <p:cNvSpPr/>
          <p:nvPr/>
        </p:nvSpPr>
        <p:spPr>
          <a:xfrm>
            <a:off x="1097280" y="4325112"/>
            <a:ext cx="4069080" cy="457200"/>
          </a:xfrm>
          <a:prstGeom prst="rect">
            <a:avLst/>
          </a:prstGeom>
          <a:noFill/>
          <a:ln/>
        </p:spPr>
        <p:txBody>
          <a:bodyPr wrap="square" lIns="0" tIns="0" rIns="0" bIns="0" rtlCol="0" anchor="ctr"/>
          <a:lstStyle/>
          <a:p>
            <a:pPr algn="l" indent="0" marL="0">
              <a:buNone/>
            </a:pPr>
            <a:r>
              <a:rPr lang="en-US" sz="1800" b="1" dirty="0">
                <a:solidFill>
                  <a:srgbClr val="1A1410"/>
                </a:solidFill>
                <a:latin typeface="Georgia" pitchFamily="34" charset="0"/>
                <a:ea typeface="Georgia" pitchFamily="34" charset="-122"/>
                <a:cs typeface="Georgia" pitchFamily="34" charset="-120"/>
              </a:rPr>
              <a:t>Creators chase revenue and influence</a:t>
            </a:r>
            <a:endParaRPr lang="en-US" sz="1800" dirty="0"/>
          </a:p>
        </p:txBody>
      </p:sp>
      <p:sp>
        <p:nvSpPr>
          <p:cNvPr id="16" name="Text 14"/>
          <p:cNvSpPr/>
          <p:nvPr/>
        </p:nvSpPr>
        <p:spPr>
          <a:xfrm>
            <a:off x="1097280" y="4764024"/>
            <a:ext cx="4069080" cy="365760"/>
          </a:xfrm>
          <a:prstGeom prst="rect">
            <a:avLst/>
          </a:prstGeom>
          <a:noFill/>
          <a:ln/>
        </p:spPr>
        <p:txBody>
          <a:bodyPr wrap="square" lIns="0" tIns="0" rIns="0" bIns="0" rtlCol="0" anchor="ctr"/>
          <a:lstStyle/>
          <a:p>
            <a:pPr algn="l" indent="0" marL="0">
              <a:buNone/>
            </a:pPr>
            <a:r>
              <a:rPr lang="en-US" sz="1300" dirty="0">
                <a:solidFill>
                  <a:srgbClr val="6B6157"/>
                </a:solidFill>
                <a:latin typeface="Georgia" pitchFamily="34" charset="0"/>
                <a:ea typeface="Georgia" pitchFamily="34" charset="-122"/>
                <a:cs typeface="Georgia" pitchFamily="34" charset="-120"/>
              </a:rPr>
              <a:t>Which grows with their number of subscribers</a:t>
            </a:r>
            <a:endParaRPr lang="en-US" sz="1300" dirty="0"/>
          </a:p>
        </p:txBody>
      </p:sp>
      <p:sp>
        <p:nvSpPr>
          <p:cNvPr id="17" name="Shape 15"/>
          <p:cNvSpPr/>
          <p:nvPr/>
        </p:nvSpPr>
        <p:spPr>
          <a:xfrm>
            <a:off x="5550408" y="2583180"/>
            <a:ext cx="1088136" cy="0"/>
          </a:xfrm>
          <a:prstGeom prst="line">
            <a:avLst/>
          </a:prstGeom>
          <a:noFill/>
          <a:ln w="25400">
            <a:solidFill>
              <a:srgbClr val="6B6157"/>
            </a:solidFill>
            <a:prstDash val="solid"/>
            <a:tailEnd type="triangle"/>
          </a:ln>
        </p:spPr>
      </p:sp>
      <p:sp>
        <p:nvSpPr>
          <p:cNvPr id="18" name="Shape 16"/>
          <p:cNvSpPr/>
          <p:nvPr/>
        </p:nvSpPr>
        <p:spPr>
          <a:xfrm>
            <a:off x="9057132" y="3218688"/>
            <a:ext cx="0" cy="832104"/>
          </a:xfrm>
          <a:prstGeom prst="line">
            <a:avLst/>
          </a:prstGeom>
          <a:noFill/>
          <a:ln w="25400">
            <a:solidFill>
              <a:srgbClr val="6B6157"/>
            </a:solidFill>
            <a:prstDash val="solid"/>
            <a:tailEnd type="triangle"/>
          </a:ln>
        </p:spPr>
      </p:sp>
      <p:sp>
        <p:nvSpPr>
          <p:cNvPr id="19" name="Shape 17"/>
          <p:cNvSpPr/>
          <p:nvPr/>
        </p:nvSpPr>
        <p:spPr>
          <a:xfrm flipH="1">
            <a:off x="5550408" y="4686300"/>
            <a:ext cx="1088136" cy="0"/>
          </a:xfrm>
          <a:prstGeom prst="line">
            <a:avLst/>
          </a:prstGeom>
          <a:noFill/>
          <a:ln w="25400">
            <a:solidFill>
              <a:srgbClr val="6B6157"/>
            </a:solidFill>
            <a:prstDash val="solid"/>
            <a:headEnd type="triangle"/>
          </a:ln>
        </p:spPr>
      </p:sp>
      <p:sp>
        <p:nvSpPr>
          <p:cNvPr id="20" name="Shape 18"/>
          <p:cNvSpPr/>
          <p:nvPr/>
        </p:nvSpPr>
        <p:spPr>
          <a:xfrm flipV="1">
            <a:off x="3131820" y="3218688"/>
            <a:ext cx="0" cy="832104"/>
          </a:xfrm>
          <a:prstGeom prst="line">
            <a:avLst/>
          </a:prstGeom>
          <a:noFill/>
          <a:ln w="25400">
            <a:solidFill>
              <a:srgbClr val="6B6157"/>
            </a:solidFill>
            <a:prstDash val="solid"/>
            <a:headEnd type="triangle"/>
          </a:ln>
        </p:spPr>
      </p:sp>
      <p:sp>
        <p:nvSpPr>
          <p:cNvPr id="21" name="Text 19"/>
          <p:cNvSpPr/>
          <p:nvPr/>
        </p:nvSpPr>
        <p:spPr>
          <a:xfrm>
            <a:off x="822960" y="5806440"/>
            <a:ext cx="10543032" cy="457200"/>
          </a:xfrm>
          <a:prstGeom prst="rect">
            <a:avLst/>
          </a:prstGeom>
          <a:noFill/>
          <a:ln/>
        </p:spPr>
        <p:txBody>
          <a:bodyPr wrap="square" lIns="0" tIns="0" rIns="0" bIns="0" rtlCol="0" anchor="ctr"/>
          <a:lstStyle/>
          <a:p>
            <a:pPr algn="ctr" indent="0" marL="0">
              <a:buNone/>
            </a:pPr>
            <a:r>
              <a:rPr lang="en-US" sz="1500" i="1" dirty="0">
                <a:solidFill>
                  <a:srgbClr val="6B6157"/>
                </a:solidFill>
                <a:latin typeface="Georgia" pitchFamily="34" charset="0"/>
                <a:ea typeface="Georgia" pitchFamily="34" charset="-122"/>
                <a:cs typeface="Georgia" pitchFamily="34" charset="-120"/>
              </a:rPr>
              <a:t>The advertisers' money funds the platform — and the loop runs again.   No one needs to be in charge.</a:t>
            </a:r>
            <a:endParaRPr lang="en-US" sz="1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AF8F5"/>
        </a:solidFill>
      </p:bgPr>
    </p:bg>
    <p:spTree>
      <p:nvGrpSpPr>
        <p:cNvPr id="1" name=""/>
        <p:cNvGrpSpPr/>
        <p:nvPr/>
      </p:nvGrpSpPr>
      <p:grpSpPr>
        <a:xfrm>
          <a:off x="0" y="0"/>
          <a:ext cx="0" cy="0"/>
          <a:chOff x="0" y="0"/>
          <a:chExt cx="0" cy="0"/>
        </a:xfrm>
      </p:grpSpPr>
      <p:sp>
        <p:nvSpPr>
          <p:cNvPr id="2" name="Text 0"/>
          <p:cNvSpPr/>
          <p:nvPr/>
        </p:nvSpPr>
        <p:spPr>
          <a:xfrm>
            <a:off x="6094476" y="6437376"/>
            <a:ext cx="5271516" cy="274320"/>
          </a:xfrm>
          <a:prstGeom prst="rect">
            <a:avLst/>
          </a:prstGeom>
          <a:noFill/>
          <a:ln/>
        </p:spPr>
        <p:txBody>
          <a:bodyPr wrap="square" lIns="0" tIns="0" rIns="0" bIns="0" rtlCol="0" anchor="ctr"/>
          <a:lstStyle/>
          <a:p>
            <a:pPr algn="r" indent="0" marL="0">
              <a:buNone/>
            </a:pPr>
            <a:r>
              <a:rPr lang="en-US" sz="1000" i="1" dirty="0">
                <a:solidFill>
                  <a:srgbClr val="756D65"/>
                </a:solidFill>
                <a:latin typeface="Georgia" pitchFamily="34" charset="0"/>
                <a:ea typeface="Georgia" pitchFamily="34" charset="-122"/>
                <a:cs typeface="Georgia" pitchFamily="34" charset="-120"/>
              </a:rPr>
              <a:t>Updated 25 October 2026</a:t>
            </a:r>
            <a:endParaRPr lang="en-US" sz="1000" dirty="0"/>
          </a:p>
        </p:txBody>
      </p:sp>
      <p:sp>
        <p:nvSpPr>
          <p:cNvPr id="3" name="Text 1"/>
          <p:cNvSpPr/>
          <p:nvPr/>
        </p:nvSpPr>
        <p:spPr>
          <a:xfrm>
            <a:off x="822960" y="566928"/>
            <a:ext cx="10543032" cy="274320"/>
          </a:xfrm>
          <a:prstGeom prst="rect">
            <a:avLst/>
          </a:prstGeom>
          <a:noFill/>
          <a:ln/>
        </p:spPr>
        <p:txBody>
          <a:bodyPr wrap="square" lIns="0" tIns="0" rIns="0" bIns="0" rtlCol="0" anchor="ctr"/>
          <a:lstStyle/>
          <a:p>
            <a:pPr algn="l" indent="0" marL="0">
              <a:buNone/>
            </a:pPr>
            <a:r>
              <a:rPr lang="en-US" sz="1200" b="1" spc="200" kern="0" dirty="0">
                <a:solidFill>
                  <a:srgbClr val="4A3D8F"/>
                </a:solidFill>
                <a:latin typeface="Courier New" pitchFamily="34" charset="0"/>
                <a:ea typeface="Courier New" pitchFamily="34" charset="-122"/>
                <a:cs typeface="Courier New" pitchFamily="34" charset="-120"/>
              </a:rPr>
              <a:t>THE MACHINE · THE MOVING PARTS</a:t>
            </a:r>
            <a:endParaRPr lang="en-US" sz="1200" dirty="0"/>
          </a:p>
        </p:txBody>
      </p:sp>
      <p:sp>
        <p:nvSpPr>
          <p:cNvPr id="4" name="Text 2"/>
          <p:cNvSpPr/>
          <p:nvPr/>
        </p:nvSpPr>
        <p:spPr>
          <a:xfrm>
            <a:off x="822960" y="868680"/>
            <a:ext cx="10543032" cy="548640"/>
          </a:xfrm>
          <a:prstGeom prst="rect">
            <a:avLst/>
          </a:prstGeom>
          <a:noFill/>
          <a:ln/>
        </p:spPr>
        <p:txBody>
          <a:bodyPr wrap="square" lIns="0" tIns="0" rIns="0" bIns="0" rtlCol="0" anchor="ctr"/>
          <a:lstStyle/>
          <a:p>
            <a:pPr algn="l" indent="0" marL="0">
              <a:buNone/>
            </a:pPr>
            <a:r>
              <a:rPr lang="en-US" sz="3000" b="1" dirty="0">
                <a:solidFill>
                  <a:srgbClr val="1A1410"/>
                </a:solidFill>
                <a:latin typeface="Georgia" pitchFamily="34" charset="0"/>
                <a:ea typeface="Georgia" pitchFamily="34" charset="-122"/>
                <a:cs typeface="Georgia" pitchFamily="34" charset="-120"/>
              </a:rPr>
              <a:t>You've used every part of it</a:t>
            </a:r>
            <a:endParaRPr lang="en-US" sz="3000" dirty="0"/>
          </a:p>
        </p:txBody>
      </p:sp>
      <p:sp>
        <p:nvSpPr>
          <p:cNvPr id="5" name="Shape 3"/>
          <p:cNvSpPr/>
          <p:nvPr/>
        </p:nvSpPr>
        <p:spPr>
          <a:xfrm>
            <a:off x="822960" y="1645920"/>
            <a:ext cx="5042916" cy="1417320"/>
          </a:xfrm>
          <a:prstGeom prst="roundRect">
            <a:avLst>
              <a:gd name="adj" fmla="val 3871"/>
            </a:avLst>
          </a:prstGeom>
          <a:solidFill>
            <a:srgbClr val="FFFFFF"/>
          </a:solidFill>
          <a:ln w="12700">
            <a:solidFill>
              <a:srgbClr val="E2DDD8"/>
            </a:solidFill>
            <a:prstDash val="solid"/>
          </a:ln>
        </p:spPr>
      </p:sp>
      <p:sp>
        <p:nvSpPr>
          <p:cNvPr id="6" name="Text 4"/>
          <p:cNvSpPr/>
          <p:nvPr/>
        </p:nvSpPr>
        <p:spPr>
          <a:xfrm>
            <a:off x="1097280" y="1828800"/>
            <a:ext cx="4494276" cy="411480"/>
          </a:xfrm>
          <a:prstGeom prst="rect">
            <a:avLst/>
          </a:prstGeom>
          <a:noFill/>
          <a:ln/>
        </p:spPr>
        <p:txBody>
          <a:bodyPr wrap="square" lIns="0" tIns="0" rIns="0" bIns="0" rtlCol="0" anchor="ctr"/>
          <a:lstStyle/>
          <a:p>
            <a:pPr algn="l" indent="0" marL="0">
              <a:buNone/>
            </a:pPr>
            <a:r>
              <a:rPr lang="en-US" sz="1800" b="1" dirty="0">
                <a:solidFill>
                  <a:srgbClr val="4A3D8F"/>
                </a:solidFill>
                <a:latin typeface="Georgia" pitchFamily="34" charset="0"/>
                <a:ea typeface="Georgia" pitchFamily="34" charset="-122"/>
                <a:cs typeface="Georgia" pitchFamily="34" charset="-120"/>
              </a:rPr>
              <a:t>The ranked feed</a:t>
            </a:r>
            <a:endParaRPr lang="en-US" sz="1800" dirty="0"/>
          </a:p>
        </p:txBody>
      </p:sp>
      <p:sp>
        <p:nvSpPr>
          <p:cNvPr id="7" name="Text 5"/>
          <p:cNvSpPr/>
          <p:nvPr/>
        </p:nvSpPr>
        <p:spPr>
          <a:xfrm>
            <a:off x="1097280" y="2267712"/>
            <a:ext cx="4494276" cy="685800"/>
          </a:xfrm>
          <a:prstGeom prst="rect">
            <a:avLst/>
          </a:prstGeom>
          <a:noFill/>
          <a:ln/>
        </p:spPr>
        <p:txBody>
          <a:bodyPr wrap="square" lIns="0" tIns="0" rIns="0" bIns="0" rtlCol="0" anchor="t"/>
          <a:lstStyle/>
          <a:p>
            <a:pPr algn="l" indent="0" marL="0">
              <a:lnSpc>
                <a:spcPct val="115000"/>
              </a:lnSpc>
              <a:buNone/>
            </a:pPr>
            <a:r>
              <a:rPr lang="en-US" sz="1450" dirty="0">
                <a:solidFill>
                  <a:srgbClr val="6B6157"/>
                </a:solidFill>
                <a:latin typeface="Georgia" pitchFamily="34" charset="0"/>
                <a:ea typeface="Georgia" pitchFamily="34" charset="-122"/>
                <a:cs typeface="Georgia" pitchFamily="34" charset="-120"/>
              </a:rPr>
              <a:t>Software predicts what will keep you scrolling, and orders the world by it.</a:t>
            </a:r>
            <a:endParaRPr lang="en-US" sz="1450" dirty="0"/>
          </a:p>
        </p:txBody>
      </p:sp>
      <p:sp>
        <p:nvSpPr>
          <p:cNvPr id="8" name="Shape 6"/>
          <p:cNvSpPr/>
          <p:nvPr/>
        </p:nvSpPr>
        <p:spPr>
          <a:xfrm>
            <a:off x="6323076" y="1645920"/>
            <a:ext cx="5042916" cy="1417320"/>
          </a:xfrm>
          <a:prstGeom prst="roundRect">
            <a:avLst>
              <a:gd name="adj" fmla="val 3871"/>
            </a:avLst>
          </a:prstGeom>
          <a:solidFill>
            <a:srgbClr val="FFFFFF"/>
          </a:solidFill>
          <a:ln w="12700">
            <a:solidFill>
              <a:srgbClr val="E2DDD8"/>
            </a:solidFill>
            <a:prstDash val="solid"/>
          </a:ln>
        </p:spPr>
      </p:sp>
      <p:sp>
        <p:nvSpPr>
          <p:cNvPr id="9" name="Text 7"/>
          <p:cNvSpPr/>
          <p:nvPr/>
        </p:nvSpPr>
        <p:spPr>
          <a:xfrm>
            <a:off x="6597396" y="1828800"/>
            <a:ext cx="4494276" cy="411480"/>
          </a:xfrm>
          <a:prstGeom prst="rect">
            <a:avLst/>
          </a:prstGeom>
          <a:noFill/>
          <a:ln/>
        </p:spPr>
        <p:txBody>
          <a:bodyPr wrap="square" lIns="0" tIns="0" rIns="0" bIns="0" rtlCol="0" anchor="ctr"/>
          <a:lstStyle/>
          <a:p>
            <a:pPr algn="l" indent="0" marL="0">
              <a:buNone/>
            </a:pPr>
            <a:r>
              <a:rPr lang="en-US" sz="1800" b="1" dirty="0">
                <a:solidFill>
                  <a:srgbClr val="4A3D8F"/>
                </a:solidFill>
                <a:latin typeface="Georgia" pitchFamily="34" charset="0"/>
                <a:ea typeface="Georgia" pitchFamily="34" charset="-122"/>
                <a:cs typeface="Georgia" pitchFamily="34" charset="-120"/>
              </a:rPr>
              <a:t>The like / share</a:t>
            </a:r>
            <a:endParaRPr lang="en-US" sz="1800" dirty="0"/>
          </a:p>
        </p:txBody>
      </p:sp>
      <p:sp>
        <p:nvSpPr>
          <p:cNvPr id="10" name="Text 8"/>
          <p:cNvSpPr/>
          <p:nvPr/>
        </p:nvSpPr>
        <p:spPr>
          <a:xfrm>
            <a:off x="6597396" y="2267712"/>
            <a:ext cx="4494276" cy="685800"/>
          </a:xfrm>
          <a:prstGeom prst="rect">
            <a:avLst/>
          </a:prstGeom>
          <a:noFill/>
          <a:ln/>
        </p:spPr>
        <p:txBody>
          <a:bodyPr wrap="square" lIns="0" tIns="0" rIns="0" bIns="0" rtlCol="0" anchor="t"/>
          <a:lstStyle/>
          <a:p>
            <a:pPr algn="l" indent="0" marL="0">
              <a:lnSpc>
                <a:spcPct val="115000"/>
              </a:lnSpc>
              <a:buNone/>
            </a:pPr>
            <a:r>
              <a:rPr lang="en-US" sz="1450" dirty="0">
                <a:solidFill>
                  <a:srgbClr val="6B6157"/>
                </a:solidFill>
                <a:latin typeface="Georgia" pitchFamily="34" charset="0"/>
                <a:ea typeface="Georgia" pitchFamily="34" charset="-122"/>
                <a:cs typeface="Georgia" pitchFamily="34" charset="-120"/>
              </a:rPr>
              <a:t>Quantified approval — a dial the platform can read and you can chase.</a:t>
            </a:r>
            <a:endParaRPr lang="en-US" sz="1450" dirty="0"/>
          </a:p>
        </p:txBody>
      </p:sp>
      <p:sp>
        <p:nvSpPr>
          <p:cNvPr id="11" name="Shape 9"/>
          <p:cNvSpPr/>
          <p:nvPr/>
        </p:nvSpPr>
        <p:spPr>
          <a:xfrm>
            <a:off x="822960" y="3429000"/>
            <a:ext cx="5042916" cy="1417320"/>
          </a:xfrm>
          <a:prstGeom prst="roundRect">
            <a:avLst>
              <a:gd name="adj" fmla="val 3871"/>
            </a:avLst>
          </a:prstGeom>
          <a:solidFill>
            <a:srgbClr val="FFFFFF"/>
          </a:solidFill>
          <a:ln w="12700">
            <a:solidFill>
              <a:srgbClr val="E2DDD8"/>
            </a:solidFill>
            <a:prstDash val="solid"/>
          </a:ln>
        </p:spPr>
      </p:sp>
      <p:sp>
        <p:nvSpPr>
          <p:cNvPr id="12" name="Text 10"/>
          <p:cNvSpPr/>
          <p:nvPr/>
        </p:nvSpPr>
        <p:spPr>
          <a:xfrm>
            <a:off x="1097280" y="3611880"/>
            <a:ext cx="4494276" cy="411480"/>
          </a:xfrm>
          <a:prstGeom prst="rect">
            <a:avLst/>
          </a:prstGeom>
          <a:noFill/>
          <a:ln/>
        </p:spPr>
        <p:txBody>
          <a:bodyPr wrap="square" lIns="0" tIns="0" rIns="0" bIns="0" rtlCol="0" anchor="ctr"/>
          <a:lstStyle/>
          <a:p>
            <a:pPr algn="l" indent="0" marL="0">
              <a:buNone/>
            </a:pPr>
            <a:r>
              <a:rPr lang="en-US" sz="1800" b="1" dirty="0">
                <a:solidFill>
                  <a:srgbClr val="4A3D8F"/>
                </a:solidFill>
                <a:latin typeface="Georgia" pitchFamily="34" charset="0"/>
                <a:ea typeface="Georgia" pitchFamily="34" charset="-122"/>
                <a:cs typeface="Georgia" pitchFamily="34" charset="-120"/>
              </a:rPr>
              <a:t>Recommendations</a:t>
            </a:r>
            <a:endParaRPr lang="en-US" sz="1800" dirty="0"/>
          </a:p>
        </p:txBody>
      </p:sp>
      <p:sp>
        <p:nvSpPr>
          <p:cNvPr id="13" name="Text 11"/>
          <p:cNvSpPr/>
          <p:nvPr/>
        </p:nvSpPr>
        <p:spPr>
          <a:xfrm>
            <a:off x="1097280" y="4050792"/>
            <a:ext cx="4494276" cy="685800"/>
          </a:xfrm>
          <a:prstGeom prst="rect">
            <a:avLst/>
          </a:prstGeom>
          <a:noFill/>
          <a:ln/>
        </p:spPr>
        <p:txBody>
          <a:bodyPr wrap="square" lIns="0" tIns="0" rIns="0" bIns="0" rtlCol="0" anchor="t"/>
          <a:lstStyle/>
          <a:p>
            <a:pPr algn="l" indent="0" marL="0">
              <a:lnSpc>
                <a:spcPct val="115000"/>
              </a:lnSpc>
              <a:buNone/>
            </a:pPr>
            <a:r>
              <a:rPr lang="en-US" sz="1450" dirty="0">
                <a:solidFill>
                  <a:srgbClr val="6B6157"/>
                </a:solidFill>
                <a:latin typeface="Georgia" pitchFamily="34" charset="0"/>
                <a:ea typeface="Georgia" pitchFamily="34" charset="-122"/>
                <a:cs typeface="Georgia" pitchFamily="34" charset="-120"/>
              </a:rPr>
              <a:t>“Up next,” autoplay, “you might like” — the nudge to the next thing.</a:t>
            </a:r>
            <a:endParaRPr lang="en-US" sz="1450" dirty="0"/>
          </a:p>
        </p:txBody>
      </p:sp>
      <p:sp>
        <p:nvSpPr>
          <p:cNvPr id="14" name="Shape 12"/>
          <p:cNvSpPr/>
          <p:nvPr/>
        </p:nvSpPr>
        <p:spPr>
          <a:xfrm>
            <a:off x="6323076" y="3429000"/>
            <a:ext cx="5042916" cy="1417320"/>
          </a:xfrm>
          <a:prstGeom prst="roundRect">
            <a:avLst>
              <a:gd name="adj" fmla="val 3871"/>
            </a:avLst>
          </a:prstGeom>
          <a:solidFill>
            <a:srgbClr val="FFFFFF"/>
          </a:solidFill>
          <a:ln w="12700">
            <a:solidFill>
              <a:srgbClr val="E2DDD8"/>
            </a:solidFill>
            <a:prstDash val="solid"/>
          </a:ln>
        </p:spPr>
      </p:sp>
      <p:sp>
        <p:nvSpPr>
          <p:cNvPr id="15" name="Text 13"/>
          <p:cNvSpPr/>
          <p:nvPr/>
        </p:nvSpPr>
        <p:spPr>
          <a:xfrm>
            <a:off x="6597396" y="3611880"/>
            <a:ext cx="4494276" cy="411480"/>
          </a:xfrm>
          <a:prstGeom prst="rect">
            <a:avLst/>
          </a:prstGeom>
          <a:noFill/>
          <a:ln/>
        </p:spPr>
        <p:txBody>
          <a:bodyPr wrap="square" lIns="0" tIns="0" rIns="0" bIns="0" rtlCol="0" anchor="ctr"/>
          <a:lstStyle/>
          <a:p>
            <a:pPr algn="l" indent="0" marL="0">
              <a:buNone/>
            </a:pPr>
            <a:r>
              <a:rPr lang="en-US" sz="1800" b="1" dirty="0">
                <a:solidFill>
                  <a:srgbClr val="4A3D8F"/>
                </a:solidFill>
                <a:latin typeface="Georgia" pitchFamily="34" charset="0"/>
                <a:ea typeface="Georgia" pitchFamily="34" charset="-122"/>
                <a:cs typeface="Georgia" pitchFamily="34" charset="-120"/>
              </a:rPr>
              <a:t>Notifications</a:t>
            </a:r>
            <a:endParaRPr lang="en-US" sz="1800" dirty="0"/>
          </a:p>
        </p:txBody>
      </p:sp>
      <p:sp>
        <p:nvSpPr>
          <p:cNvPr id="16" name="Text 14"/>
          <p:cNvSpPr/>
          <p:nvPr/>
        </p:nvSpPr>
        <p:spPr>
          <a:xfrm>
            <a:off x="6597396" y="4050792"/>
            <a:ext cx="4494276" cy="685800"/>
          </a:xfrm>
          <a:prstGeom prst="rect">
            <a:avLst/>
          </a:prstGeom>
          <a:noFill/>
          <a:ln/>
        </p:spPr>
        <p:txBody>
          <a:bodyPr wrap="square" lIns="0" tIns="0" rIns="0" bIns="0" rtlCol="0" anchor="t"/>
          <a:lstStyle/>
          <a:p>
            <a:pPr algn="l" indent="0" marL="0">
              <a:lnSpc>
                <a:spcPct val="115000"/>
              </a:lnSpc>
              <a:buNone/>
            </a:pPr>
            <a:r>
              <a:rPr lang="en-US" sz="1450" dirty="0">
                <a:solidFill>
                  <a:srgbClr val="6B6157"/>
                </a:solidFill>
                <a:latin typeface="Georgia" pitchFamily="34" charset="0"/>
                <a:ea typeface="Georgia" pitchFamily="34" charset="-122"/>
                <a:cs typeface="Georgia" pitchFamily="34" charset="-120"/>
              </a:rPr>
              <a:t>Manufactured reasons to return, timed for when you'd drift away.</a:t>
            </a:r>
            <a:endParaRPr lang="en-US" sz="14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AF8F5"/>
        </a:solidFill>
      </p:bgPr>
    </p:bg>
    <p:spTree>
      <p:nvGrpSpPr>
        <p:cNvPr id="1" name=""/>
        <p:cNvGrpSpPr/>
        <p:nvPr/>
      </p:nvGrpSpPr>
      <p:grpSpPr>
        <a:xfrm>
          <a:off x="0" y="0"/>
          <a:ext cx="0" cy="0"/>
          <a:chOff x="0" y="0"/>
          <a:chExt cx="0" cy="0"/>
        </a:xfrm>
      </p:grpSpPr>
      <p:sp>
        <p:nvSpPr>
          <p:cNvPr id="2" name="Text 0"/>
          <p:cNvSpPr/>
          <p:nvPr/>
        </p:nvSpPr>
        <p:spPr>
          <a:xfrm>
            <a:off x="6094476" y="6437376"/>
            <a:ext cx="5271516" cy="274320"/>
          </a:xfrm>
          <a:prstGeom prst="rect">
            <a:avLst/>
          </a:prstGeom>
          <a:noFill/>
          <a:ln/>
        </p:spPr>
        <p:txBody>
          <a:bodyPr wrap="square" lIns="0" tIns="0" rIns="0" bIns="0" rtlCol="0" anchor="ctr"/>
          <a:lstStyle/>
          <a:p>
            <a:pPr algn="r" indent="0" marL="0">
              <a:buNone/>
            </a:pPr>
            <a:r>
              <a:rPr lang="en-US" sz="1000" i="1" dirty="0">
                <a:solidFill>
                  <a:srgbClr val="756D65"/>
                </a:solidFill>
                <a:latin typeface="Georgia" pitchFamily="34" charset="0"/>
                <a:ea typeface="Georgia" pitchFamily="34" charset="-122"/>
                <a:cs typeface="Georgia" pitchFamily="34" charset="-120"/>
              </a:rPr>
              <a:t>Updated 25 October 2026</a:t>
            </a:r>
            <a:endParaRPr lang="en-US" sz="1000" dirty="0"/>
          </a:p>
        </p:txBody>
      </p:sp>
      <p:sp>
        <p:nvSpPr>
          <p:cNvPr id="3" name="Text 1"/>
          <p:cNvSpPr/>
          <p:nvPr/>
        </p:nvSpPr>
        <p:spPr>
          <a:xfrm>
            <a:off x="822960" y="566928"/>
            <a:ext cx="10543032" cy="274320"/>
          </a:xfrm>
          <a:prstGeom prst="rect">
            <a:avLst/>
          </a:prstGeom>
          <a:noFill/>
          <a:ln/>
        </p:spPr>
        <p:txBody>
          <a:bodyPr wrap="square" lIns="0" tIns="0" rIns="0" bIns="0" rtlCol="0" anchor="ctr"/>
          <a:lstStyle/>
          <a:p>
            <a:pPr algn="l" indent="0" marL="0">
              <a:buNone/>
            </a:pPr>
            <a:r>
              <a:rPr lang="en-US" sz="1200" b="1" spc="200" kern="0" dirty="0">
                <a:solidFill>
                  <a:srgbClr val="4A3D8F"/>
                </a:solidFill>
                <a:latin typeface="Courier New" pitchFamily="34" charset="0"/>
                <a:ea typeface="Courier New" pitchFamily="34" charset="-122"/>
                <a:cs typeface="Courier New" pitchFamily="34" charset="-120"/>
              </a:rPr>
              <a:t>THE MACHINE · ONE WORKED EXAMPLE</a:t>
            </a:r>
            <a:endParaRPr lang="en-US" sz="1200" dirty="0"/>
          </a:p>
        </p:txBody>
      </p:sp>
      <p:sp>
        <p:nvSpPr>
          <p:cNvPr id="4" name="Text 2"/>
          <p:cNvSpPr/>
          <p:nvPr/>
        </p:nvSpPr>
        <p:spPr>
          <a:xfrm>
            <a:off x="822960" y="1005840"/>
            <a:ext cx="10543032" cy="731520"/>
          </a:xfrm>
          <a:prstGeom prst="rect">
            <a:avLst/>
          </a:prstGeom>
          <a:noFill/>
          <a:ln/>
        </p:spPr>
        <p:txBody>
          <a:bodyPr wrap="square" lIns="0" tIns="0" rIns="0" bIns="0" rtlCol="0" anchor="ctr"/>
          <a:lstStyle/>
          <a:p>
            <a:pPr algn="l" indent="0" marL="0">
              <a:buNone/>
            </a:pPr>
            <a:r>
              <a:rPr lang="en-US" sz="3200" b="1" dirty="0">
                <a:solidFill>
                  <a:srgbClr val="1A1410"/>
                </a:solidFill>
                <a:latin typeface="Georgia" pitchFamily="34" charset="0"/>
                <a:ea typeface="Georgia" pitchFamily="34" charset="-122"/>
                <a:cs typeface="Georgia" pitchFamily="34" charset="-120"/>
              </a:rPr>
              <a:t>What your attention pays — in real time</a:t>
            </a:r>
            <a:endParaRPr lang="en-US" sz="3200" dirty="0"/>
          </a:p>
        </p:txBody>
      </p:sp>
      <p:sp>
        <p:nvSpPr>
          <p:cNvPr id="5" name="Shape 3"/>
          <p:cNvSpPr/>
          <p:nvPr/>
        </p:nvSpPr>
        <p:spPr>
          <a:xfrm>
            <a:off x="822960" y="2240280"/>
            <a:ext cx="4997196" cy="2194560"/>
          </a:xfrm>
          <a:prstGeom prst="roundRect">
            <a:avLst>
              <a:gd name="adj" fmla="val 3333"/>
            </a:avLst>
          </a:prstGeom>
          <a:solidFill>
            <a:srgbClr val="F5F0E8"/>
          </a:solidFill>
          <a:ln w="12700">
            <a:solidFill>
              <a:srgbClr val="E2DDD8"/>
            </a:solidFill>
            <a:prstDash val="solid"/>
          </a:ln>
        </p:spPr>
      </p:sp>
      <p:sp>
        <p:nvSpPr>
          <p:cNvPr id="6" name="Text 4"/>
          <p:cNvSpPr/>
          <p:nvPr/>
        </p:nvSpPr>
        <p:spPr>
          <a:xfrm>
            <a:off x="1188720" y="2514600"/>
            <a:ext cx="4265676" cy="1097280"/>
          </a:xfrm>
          <a:prstGeom prst="rect">
            <a:avLst/>
          </a:prstGeom>
          <a:noFill/>
          <a:ln/>
        </p:spPr>
        <p:txBody>
          <a:bodyPr wrap="square" lIns="0" tIns="0" rIns="0" bIns="0" rtlCol="0" anchor="ctr"/>
          <a:lstStyle/>
          <a:p>
            <a:pPr algn="l" indent="0" marL="0">
              <a:buNone/>
            </a:pPr>
            <a:r>
              <a:rPr lang="en-US" sz="5800" b="1" dirty="0">
                <a:solidFill>
                  <a:srgbClr val="4A3D8F"/>
                </a:solidFill>
                <a:latin typeface="Georgia" pitchFamily="34" charset="0"/>
                <a:ea typeface="Georgia" pitchFamily="34" charset="-122"/>
                <a:cs typeface="Georgia" pitchFamily="34" charset="-120"/>
              </a:rPr>
              <a:t>376× / day</a:t>
            </a:r>
            <a:endParaRPr lang="en-US" sz="5800" dirty="0"/>
          </a:p>
        </p:txBody>
      </p:sp>
      <p:sp>
        <p:nvSpPr>
          <p:cNvPr id="7" name="Text 5"/>
          <p:cNvSpPr/>
          <p:nvPr/>
        </p:nvSpPr>
        <p:spPr>
          <a:xfrm>
            <a:off x="1188720" y="3611880"/>
            <a:ext cx="4265676" cy="685800"/>
          </a:xfrm>
          <a:prstGeom prst="rect">
            <a:avLst/>
          </a:prstGeom>
          <a:noFill/>
          <a:ln/>
        </p:spPr>
        <p:txBody>
          <a:bodyPr wrap="square" lIns="0" tIns="0" rIns="0" bIns="0" rtlCol="0" anchor="t"/>
          <a:lstStyle/>
          <a:p>
            <a:pPr algn="l" indent="0" marL="0">
              <a:buNone/>
            </a:pPr>
            <a:r>
              <a:rPr lang="en-US" sz="1600" dirty="0">
                <a:solidFill>
                  <a:srgbClr val="1A1410"/>
                </a:solidFill>
                <a:latin typeface="Georgia" pitchFamily="34" charset="0"/>
                <a:ea typeface="Georgia" pitchFamily="34" charset="-122"/>
                <a:cs typeface="Georgia" pitchFamily="34" charset="-120"/>
              </a:rPr>
              <a:t>the average EU internet user's data is broadcast to advertisers.</a:t>
            </a:r>
            <a:endParaRPr lang="en-US" sz="1600" dirty="0"/>
          </a:p>
        </p:txBody>
      </p:sp>
      <p:sp>
        <p:nvSpPr>
          <p:cNvPr id="8" name="Shape 6"/>
          <p:cNvSpPr/>
          <p:nvPr/>
        </p:nvSpPr>
        <p:spPr>
          <a:xfrm>
            <a:off x="6368796" y="2240280"/>
            <a:ext cx="4997196" cy="2194560"/>
          </a:xfrm>
          <a:prstGeom prst="roundRect">
            <a:avLst>
              <a:gd name="adj" fmla="val 3333"/>
            </a:avLst>
          </a:prstGeom>
          <a:solidFill>
            <a:srgbClr val="F5F0E8"/>
          </a:solidFill>
          <a:ln w="12700">
            <a:solidFill>
              <a:srgbClr val="E2DDD8"/>
            </a:solidFill>
            <a:prstDash val="solid"/>
          </a:ln>
        </p:spPr>
      </p:sp>
      <p:sp>
        <p:nvSpPr>
          <p:cNvPr id="9" name="Text 7"/>
          <p:cNvSpPr/>
          <p:nvPr/>
        </p:nvSpPr>
        <p:spPr>
          <a:xfrm>
            <a:off x="6734556" y="2514600"/>
            <a:ext cx="4265676" cy="1097280"/>
          </a:xfrm>
          <a:prstGeom prst="rect">
            <a:avLst/>
          </a:prstGeom>
          <a:noFill/>
          <a:ln/>
        </p:spPr>
        <p:txBody>
          <a:bodyPr wrap="square" lIns="0" tIns="0" rIns="0" bIns="0" rtlCol="0" anchor="ctr"/>
          <a:lstStyle/>
          <a:p>
            <a:pPr algn="l" indent="0" marL="0">
              <a:buNone/>
            </a:pPr>
            <a:r>
              <a:rPr lang="en-US" sz="5800" b="1" dirty="0">
                <a:solidFill>
                  <a:srgbClr val="4A3D8F"/>
                </a:solidFill>
                <a:latin typeface="Georgia" pitchFamily="34" charset="0"/>
                <a:ea typeface="Georgia" pitchFamily="34" charset="-122"/>
                <a:cs typeface="Georgia" pitchFamily="34" charset="-120"/>
              </a:rPr>
              <a:t>747× / day</a:t>
            </a:r>
            <a:endParaRPr lang="en-US" sz="5800" dirty="0"/>
          </a:p>
        </p:txBody>
      </p:sp>
      <p:sp>
        <p:nvSpPr>
          <p:cNvPr id="10" name="Text 8"/>
          <p:cNvSpPr/>
          <p:nvPr/>
        </p:nvSpPr>
        <p:spPr>
          <a:xfrm>
            <a:off x="6734556" y="3611880"/>
            <a:ext cx="4265676" cy="685800"/>
          </a:xfrm>
          <a:prstGeom prst="rect">
            <a:avLst/>
          </a:prstGeom>
          <a:noFill/>
          <a:ln/>
        </p:spPr>
        <p:txBody>
          <a:bodyPr wrap="square" lIns="0" tIns="0" rIns="0" bIns="0" rtlCol="0" anchor="t"/>
          <a:lstStyle/>
          <a:p>
            <a:pPr algn="l" indent="0" marL="0">
              <a:buNone/>
            </a:pPr>
            <a:r>
              <a:rPr lang="en-US" sz="1600" dirty="0">
                <a:solidFill>
                  <a:srgbClr val="1A1410"/>
                </a:solidFill>
                <a:latin typeface="Georgia" pitchFamily="34" charset="0"/>
                <a:ea typeface="Georgia" pitchFamily="34" charset="-122"/>
                <a:cs typeface="Georgia" pitchFamily="34" charset="-120"/>
              </a:rPr>
              <a:t>in the United States. (ICCL, 2022.)</a:t>
            </a:r>
            <a:endParaRPr lang="en-US" sz="1600" dirty="0"/>
          </a:p>
        </p:txBody>
      </p:sp>
      <p:sp>
        <p:nvSpPr>
          <p:cNvPr id="11" name="Text 9"/>
          <p:cNvSpPr/>
          <p:nvPr/>
        </p:nvSpPr>
        <p:spPr>
          <a:xfrm>
            <a:off x="822960" y="4892040"/>
            <a:ext cx="10543032" cy="914400"/>
          </a:xfrm>
          <a:prstGeom prst="rect">
            <a:avLst/>
          </a:prstGeom>
          <a:noFill/>
          <a:ln/>
        </p:spPr>
        <p:txBody>
          <a:bodyPr wrap="square" lIns="0" tIns="0" rIns="0" bIns="0" rtlCol="0" anchor="ctr"/>
          <a:lstStyle/>
          <a:p>
            <a:pPr algn="l" indent="0" marL="0">
              <a:lnSpc>
                <a:spcPct val="120000"/>
              </a:lnSpc>
              <a:buNone/>
            </a:pPr>
            <a:r>
              <a:rPr lang="en-US" sz="1900" b="1" dirty="0">
                <a:solidFill>
                  <a:srgbClr val="4A3D8F"/>
                </a:solidFill>
                <a:latin typeface="Georgia" pitchFamily="34" charset="0"/>
                <a:ea typeface="Georgia" pitchFamily="34" charset="-122"/>
                <a:cs typeface="Georgia" pitchFamily="34" charset="-120"/>
              </a:rPr>
              <a:t>Not just the winning bidder. </a:t>
            </a:r>
            <a:pPr algn="l" indent="0" marL="0">
              <a:lnSpc>
                <a:spcPct val="120000"/>
              </a:lnSpc>
              <a:buNone/>
            </a:pPr>
            <a:r>
              <a:rPr lang="en-US" sz="1900" dirty="0">
                <a:solidFill>
                  <a:srgbClr val="1A1410"/>
                </a:solidFill>
                <a:latin typeface="Georgia" pitchFamily="34" charset="0"/>
                <a:ea typeface="Georgia" pitchFamily="34" charset="-122"/>
                <a:cs typeface="Georgia" pitchFamily="34" charset="-120"/>
              </a:rPr>
              <a:t>Every company in the auction receives your profile and can keep a copy, whether or not it wins — nothing in the system stops it.</a:t>
            </a:r>
            <a:endParaRPr lang="en-US" sz="1900" dirty="0"/>
          </a:p>
        </p:txBody>
      </p:sp>
      <p:sp>
        <p:nvSpPr>
          <p:cNvPr id="12" name="Text 10"/>
          <p:cNvSpPr/>
          <p:nvPr/>
        </p:nvSpPr>
        <p:spPr>
          <a:xfrm>
            <a:off x="822960" y="6446520"/>
            <a:ext cx="10543032" cy="274320"/>
          </a:xfrm>
          <a:prstGeom prst="rect">
            <a:avLst/>
          </a:prstGeom>
          <a:noFill/>
          <a:ln/>
        </p:spPr>
        <p:txBody>
          <a:bodyPr wrap="square" lIns="0" tIns="0" rIns="0" bIns="0" rtlCol="0" anchor="ctr"/>
          <a:lstStyle/>
          <a:p>
            <a:pPr algn="l" indent="0" marL="0">
              <a:buNone/>
            </a:pPr>
            <a:r>
              <a:rPr lang="en-US" sz="950" i="1" dirty="0">
                <a:solidFill>
                  <a:srgbClr val="756D65"/>
                </a:solidFill>
                <a:latin typeface="Georgia" pitchFamily="34" charset="0"/>
                <a:ea typeface="Georgia" pitchFamily="34" charset="-122"/>
                <a:cs typeface="Georgia" pitchFamily="34" charset="-120"/>
              </a:rPr>
              <a:t>Sources: ICCL, Real-Time Bidding report (2022).</a:t>
            </a:r>
            <a:endParaRPr lang="en-US" sz="9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AF8F5"/>
        </a:solidFill>
      </p:bgPr>
    </p:bg>
    <p:spTree>
      <p:nvGrpSpPr>
        <p:cNvPr id="1" name=""/>
        <p:cNvGrpSpPr/>
        <p:nvPr/>
      </p:nvGrpSpPr>
      <p:grpSpPr>
        <a:xfrm>
          <a:off x="0" y="0"/>
          <a:ext cx="0" cy="0"/>
          <a:chOff x="0" y="0"/>
          <a:chExt cx="0" cy="0"/>
        </a:xfrm>
      </p:grpSpPr>
      <p:sp>
        <p:nvSpPr>
          <p:cNvPr id="2" name="Text 0"/>
          <p:cNvSpPr/>
          <p:nvPr/>
        </p:nvSpPr>
        <p:spPr>
          <a:xfrm>
            <a:off x="6094476" y="6437376"/>
            <a:ext cx="5271516" cy="274320"/>
          </a:xfrm>
          <a:prstGeom prst="rect">
            <a:avLst/>
          </a:prstGeom>
          <a:noFill/>
          <a:ln/>
        </p:spPr>
        <p:txBody>
          <a:bodyPr wrap="square" lIns="0" tIns="0" rIns="0" bIns="0" rtlCol="0" anchor="ctr"/>
          <a:lstStyle/>
          <a:p>
            <a:pPr algn="r" indent="0" marL="0">
              <a:buNone/>
            </a:pPr>
            <a:r>
              <a:rPr lang="en-US" sz="1000" i="1" dirty="0">
                <a:solidFill>
                  <a:srgbClr val="756D65"/>
                </a:solidFill>
                <a:latin typeface="Georgia" pitchFamily="34" charset="0"/>
                <a:ea typeface="Georgia" pitchFamily="34" charset="-122"/>
                <a:cs typeface="Georgia" pitchFamily="34" charset="-120"/>
              </a:rPr>
              <a:t>Updated 25 October 2026</a:t>
            </a:r>
            <a:endParaRPr lang="en-US" sz="1000" dirty="0"/>
          </a:p>
        </p:txBody>
      </p:sp>
      <p:sp>
        <p:nvSpPr>
          <p:cNvPr id="3" name="Text 1"/>
          <p:cNvSpPr/>
          <p:nvPr/>
        </p:nvSpPr>
        <p:spPr>
          <a:xfrm>
            <a:off x="822960" y="566928"/>
            <a:ext cx="10543032" cy="274320"/>
          </a:xfrm>
          <a:prstGeom prst="rect">
            <a:avLst/>
          </a:prstGeom>
          <a:noFill/>
          <a:ln/>
        </p:spPr>
        <p:txBody>
          <a:bodyPr wrap="square" lIns="0" tIns="0" rIns="0" bIns="0" rtlCol="0" anchor="ctr"/>
          <a:lstStyle/>
          <a:p>
            <a:pPr algn="l" indent="0" marL="0">
              <a:buNone/>
            </a:pPr>
            <a:r>
              <a:rPr lang="en-US" sz="1200" b="1" spc="200" kern="0" dirty="0">
                <a:solidFill>
                  <a:srgbClr val="4A3D8F"/>
                </a:solidFill>
                <a:latin typeface="Courier New" pitchFamily="34" charset="0"/>
                <a:ea typeface="Courier New" pitchFamily="34" charset="-122"/>
                <a:cs typeface="Courier New" pitchFamily="34" charset="-120"/>
              </a:rPr>
              <a:t>THE MACHINE · THE COMPANY'S OWN FILES</a:t>
            </a:r>
            <a:endParaRPr lang="en-US" sz="1200" dirty="0"/>
          </a:p>
        </p:txBody>
      </p:sp>
      <p:sp>
        <p:nvSpPr>
          <p:cNvPr id="4" name="Text 2"/>
          <p:cNvSpPr/>
          <p:nvPr/>
        </p:nvSpPr>
        <p:spPr>
          <a:xfrm>
            <a:off x="822960" y="1097280"/>
            <a:ext cx="10543032" cy="822960"/>
          </a:xfrm>
          <a:prstGeom prst="rect">
            <a:avLst/>
          </a:prstGeom>
          <a:noFill/>
          <a:ln/>
        </p:spPr>
        <p:txBody>
          <a:bodyPr wrap="square" lIns="0" tIns="0" rIns="0" bIns="0" rtlCol="0" anchor="ctr"/>
          <a:lstStyle/>
          <a:p>
            <a:pPr algn="l" indent="0" marL="0">
              <a:buNone/>
            </a:pPr>
            <a:r>
              <a:rPr lang="en-US" sz="3600" b="1" dirty="0">
                <a:solidFill>
                  <a:srgbClr val="1A1410"/>
                </a:solidFill>
                <a:latin typeface="Georgia" pitchFamily="34" charset="0"/>
                <a:ea typeface="Georgia" pitchFamily="34" charset="-122"/>
                <a:cs typeface="Georgia" pitchFamily="34" charset="-120"/>
              </a:rPr>
              <a:t>They measured the harm — internally.</a:t>
            </a:r>
            <a:endParaRPr lang="en-US" sz="3600" dirty="0"/>
          </a:p>
        </p:txBody>
      </p:sp>
      <p:sp>
        <p:nvSpPr>
          <p:cNvPr id="5" name="Text 3"/>
          <p:cNvSpPr/>
          <p:nvPr/>
        </p:nvSpPr>
        <p:spPr>
          <a:xfrm>
            <a:off x="822960" y="2057400"/>
            <a:ext cx="10543032" cy="1463040"/>
          </a:xfrm>
          <a:prstGeom prst="rect">
            <a:avLst/>
          </a:prstGeom>
          <a:noFill/>
          <a:ln/>
        </p:spPr>
        <p:txBody>
          <a:bodyPr wrap="square" lIns="0" tIns="0" rIns="0" bIns="0" rtlCol="0" anchor="ctr"/>
          <a:lstStyle/>
          <a:p>
            <a:pPr algn="l" indent="0" marL="0">
              <a:lnSpc>
                <a:spcPct val="120000"/>
              </a:lnSpc>
              <a:buNone/>
            </a:pPr>
            <a:r>
              <a:rPr lang="en-US" sz="1900" dirty="0">
                <a:solidFill>
                  <a:srgbClr val="1A1410"/>
                </a:solidFill>
                <a:latin typeface="Georgia" pitchFamily="34" charset="0"/>
                <a:ea typeface="Georgia" pitchFamily="34" charset="-122"/>
                <a:cs typeface="Georgia" pitchFamily="34" charset="-120"/>
              </a:rPr>
              <a:t>In 2021, whistleblower Frances Haugen disclosed Facebook's internal research. </a:t>
            </a:r>
            <a:pPr algn="l" indent="0" marL="0">
              <a:lnSpc>
                <a:spcPct val="120000"/>
              </a:lnSpc>
              <a:buNone/>
            </a:pPr>
            <a:r>
              <a:rPr lang="en-US" sz="1900" dirty="0">
                <a:solidFill>
                  <a:srgbClr val="6B6157"/>
                </a:solidFill>
                <a:latin typeface="Georgia" pitchFamily="34" charset="0"/>
                <a:ea typeface="Georgia" pitchFamily="34" charset="-122"/>
                <a:cs typeface="Georgia" pitchFamily="34" charset="-120"/>
              </a:rPr>
              <a:t>Its own researchers had found harms. The findings were played down in public; proposed fixes were resisted because they would have reduced engagement.</a:t>
            </a:r>
            <a:endParaRPr lang="en-US" sz="1900" dirty="0"/>
          </a:p>
        </p:txBody>
      </p:sp>
      <p:sp>
        <p:nvSpPr>
          <p:cNvPr id="6" name="Shape 4"/>
          <p:cNvSpPr/>
          <p:nvPr/>
        </p:nvSpPr>
        <p:spPr>
          <a:xfrm>
            <a:off x="822960" y="3749040"/>
            <a:ext cx="10543032" cy="2011680"/>
          </a:xfrm>
          <a:prstGeom prst="roundRect">
            <a:avLst>
              <a:gd name="adj" fmla="val 3636"/>
            </a:avLst>
          </a:prstGeom>
          <a:solidFill>
            <a:srgbClr val="F5F0E8"/>
          </a:solidFill>
          <a:ln w="12700">
            <a:solidFill>
              <a:srgbClr val="E2DDD8"/>
            </a:solidFill>
            <a:prstDash val="solid"/>
          </a:ln>
        </p:spPr>
      </p:sp>
      <p:sp>
        <p:nvSpPr>
          <p:cNvPr id="7" name="Text 5"/>
          <p:cNvSpPr/>
          <p:nvPr/>
        </p:nvSpPr>
        <p:spPr>
          <a:xfrm>
            <a:off x="1280160" y="3977640"/>
            <a:ext cx="3291840" cy="1554480"/>
          </a:xfrm>
          <a:prstGeom prst="rect">
            <a:avLst/>
          </a:prstGeom>
          <a:noFill/>
          <a:ln/>
        </p:spPr>
        <p:txBody>
          <a:bodyPr wrap="square" lIns="0" tIns="0" rIns="0" bIns="0" rtlCol="0" anchor="ctr"/>
          <a:lstStyle/>
          <a:p>
            <a:pPr algn="l" indent="0" marL="0">
              <a:buNone/>
            </a:pPr>
            <a:r>
              <a:rPr lang="en-US" sz="6600" b="1" dirty="0">
                <a:solidFill>
                  <a:srgbClr val="4A3D8F"/>
                </a:solidFill>
                <a:latin typeface="Georgia" pitchFamily="34" charset="0"/>
                <a:ea typeface="Georgia" pitchFamily="34" charset="-122"/>
                <a:cs typeface="Georgia" pitchFamily="34" charset="-120"/>
              </a:rPr>
              <a:t>1 in 3</a:t>
            </a:r>
            <a:endParaRPr lang="en-US" sz="6600" dirty="0"/>
          </a:p>
        </p:txBody>
      </p:sp>
      <p:sp>
        <p:nvSpPr>
          <p:cNvPr id="8" name="Text 6"/>
          <p:cNvSpPr/>
          <p:nvPr/>
        </p:nvSpPr>
        <p:spPr>
          <a:xfrm>
            <a:off x="4846320" y="3977640"/>
            <a:ext cx="6062472" cy="1554480"/>
          </a:xfrm>
          <a:prstGeom prst="rect">
            <a:avLst/>
          </a:prstGeom>
          <a:noFill/>
          <a:ln/>
        </p:spPr>
        <p:txBody>
          <a:bodyPr wrap="square" lIns="0" tIns="0" rIns="0" bIns="0" rtlCol="0" anchor="ctr"/>
          <a:lstStyle/>
          <a:p>
            <a:pPr algn="l" indent="0" marL="0">
              <a:buNone/>
            </a:pPr>
            <a:r>
              <a:rPr lang="en-US" sz="2000" dirty="0">
                <a:solidFill>
                  <a:srgbClr val="1A1410"/>
                </a:solidFill>
                <a:latin typeface="Georgia" pitchFamily="34" charset="0"/>
                <a:ea typeface="Georgia" pitchFamily="34" charset="-122"/>
                <a:cs typeface="Georgia" pitchFamily="34" charset="-120"/>
              </a:rPr>
              <a:t>teenage girls who already felt bad about their bodies said Instagram made them feel worse — per Facebook's own internal research.</a:t>
            </a:r>
            <a:endParaRPr lang="en-US" sz="2000" dirty="0"/>
          </a:p>
        </p:txBody>
      </p:sp>
      <p:sp>
        <p:nvSpPr>
          <p:cNvPr id="9" name="Text 7"/>
          <p:cNvSpPr/>
          <p:nvPr/>
        </p:nvSpPr>
        <p:spPr>
          <a:xfrm>
            <a:off x="822960" y="6446520"/>
            <a:ext cx="10543032" cy="274320"/>
          </a:xfrm>
          <a:prstGeom prst="rect">
            <a:avLst/>
          </a:prstGeom>
          <a:noFill/>
          <a:ln/>
        </p:spPr>
        <p:txBody>
          <a:bodyPr wrap="square" lIns="0" tIns="0" rIns="0" bIns="0" rtlCol="0" anchor="ctr"/>
          <a:lstStyle/>
          <a:p>
            <a:pPr algn="l" indent="0" marL="0">
              <a:buNone/>
            </a:pPr>
            <a:r>
              <a:rPr lang="en-US" sz="950" i="1" dirty="0">
                <a:solidFill>
                  <a:srgbClr val="756D65"/>
                </a:solidFill>
                <a:latin typeface="Georgia" pitchFamily="34" charset="0"/>
                <a:ea typeface="Georgia" pitchFamily="34" charset="-122"/>
                <a:cs typeface="Georgia" pitchFamily="34" charset="-120"/>
              </a:rPr>
              <a:t>Sources: WSJ, The Facebook Files; Haugen testimony to US Senate &amp; UK Parliament (2021).</a:t>
            </a:r>
            <a:endParaRPr lang="en-US" sz="9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AF8F5"/>
        </a:solidFill>
      </p:bgPr>
    </p:bg>
    <p:spTree>
      <p:nvGrpSpPr>
        <p:cNvPr id="1" name=""/>
        <p:cNvGrpSpPr/>
        <p:nvPr/>
      </p:nvGrpSpPr>
      <p:grpSpPr>
        <a:xfrm>
          <a:off x="0" y="0"/>
          <a:ext cx="0" cy="0"/>
          <a:chOff x="0" y="0"/>
          <a:chExt cx="0" cy="0"/>
        </a:xfrm>
      </p:grpSpPr>
      <p:sp>
        <p:nvSpPr>
          <p:cNvPr id="2" name="Text 0"/>
          <p:cNvSpPr/>
          <p:nvPr/>
        </p:nvSpPr>
        <p:spPr>
          <a:xfrm>
            <a:off x="6094476" y="6437376"/>
            <a:ext cx="5271516" cy="274320"/>
          </a:xfrm>
          <a:prstGeom prst="rect">
            <a:avLst/>
          </a:prstGeom>
          <a:noFill/>
          <a:ln/>
        </p:spPr>
        <p:txBody>
          <a:bodyPr wrap="square" lIns="0" tIns="0" rIns="0" bIns="0" rtlCol="0" anchor="ctr"/>
          <a:lstStyle/>
          <a:p>
            <a:pPr algn="r" indent="0" marL="0">
              <a:buNone/>
            </a:pPr>
            <a:r>
              <a:rPr lang="en-US" sz="1000" i="1" dirty="0">
                <a:solidFill>
                  <a:srgbClr val="756D65"/>
                </a:solidFill>
                <a:latin typeface="Georgia" pitchFamily="34" charset="0"/>
                <a:ea typeface="Georgia" pitchFamily="34" charset="-122"/>
                <a:cs typeface="Georgia" pitchFamily="34" charset="-120"/>
              </a:rPr>
              <a:t>Updated 25 October 2026</a:t>
            </a:r>
            <a:endParaRPr lang="en-US" sz="1000" dirty="0"/>
          </a:p>
        </p:txBody>
      </p:sp>
      <p:sp>
        <p:nvSpPr>
          <p:cNvPr id="3" name="Text 1"/>
          <p:cNvSpPr/>
          <p:nvPr/>
        </p:nvSpPr>
        <p:spPr>
          <a:xfrm>
            <a:off x="822960" y="566928"/>
            <a:ext cx="10543032" cy="274320"/>
          </a:xfrm>
          <a:prstGeom prst="rect">
            <a:avLst/>
          </a:prstGeom>
          <a:noFill/>
          <a:ln/>
        </p:spPr>
        <p:txBody>
          <a:bodyPr wrap="square" lIns="0" tIns="0" rIns="0" bIns="0" rtlCol="0" anchor="ctr"/>
          <a:lstStyle/>
          <a:p>
            <a:pPr algn="l" indent="0" marL="0">
              <a:buNone/>
            </a:pPr>
            <a:r>
              <a:rPr lang="en-US" sz="1200" b="1" spc="200" kern="0" dirty="0">
                <a:solidFill>
                  <a:srgbClr val="9A3B3B"/>
                </a:solidFill>
                <a:latin typeface="Courier New" pitchFamily="34" charset="0"/>
                <a:ea typeface="Courier New" pitchFamily="34" charset="-122"/>
                <a:cs typeface="Courier New" pitchFamily="34" charset="-120"/>
              </a:rPr>
              <a:t>THE MACHINE · THE DELIBERATE EXCEPTION</a:t>
            </a:r>
            <a:endParaRPr lang="en-US" sz="1200" dirty="0"/>
          </a:p>
        </p:txBody>
      </p:sp>
      <p:sp>
        <p:nvSpPr>
          <p:cNvPr id="4" name="Text 2"/>
          <p:cNvSpPr/>
          <p:nvPr/>
        </p:nvSpPr>
        <p:spPr>
          <a:xfrm>
            <a:off x="822960" y="868680"/>
            <a:ext cx="10543032" cy="914400"/>
          </a:xfrm>
          <a:prstGeom prst="rect">
            <a:avLst/>
          </a:prstGeom>
          <a:noFill/>
          <a:ln/>
        </p:spPr>
        <p:txBody>
          <a:bodyPr wrap="square" lIns="0" tIns="0" rIns="0" bIns="0" rtlCol="0" anchor="ctr"/>
          <a:lstStyle/>
          <a:p>
            <a:pPr algn="l" indent="0" marL="0">
              <a:lnSpc>
                <a:spcPct val="104000"/>
              </a:lnSpc>
              <a:buNone/>
            </a:pPr>
            <a:r>
              <a:rPr lang="en-US" sz="2800" b="1" dirty="0">
                <a:solidFill>
                  <a:srgbClr val="1A1410"/>
                </a:solidFill>
                <a:latin typeface="Georgia" pitchFamily="34" charset="0"/>
                <a:ea typeface="Georgia" pitchFamily="34" charset="-122"/>
                <a:cs typeface="Georgia" pitchFamily="34" charset="-120"/>
              </a:rPr>
              <a:t>One exception: when the machine is aimed on purpose</a:t>
            </a:r>
            <a:endParaRPr lang="en-US" sz="2800" dirty="0"/>
          </a:p>
        </p:txBody>
      </p:sp>
      <p:sp>
        <p:nvSpPr>
          <p:cNvPr id="5" name="Text 3"/>
          <p:cNvSpPr/>
          <p:nvPr/>
        </p:nvSpPr>
        <p:spPr>
          <a:xfrm>
            <a:off x="822960" y="1965960"/>
            <a:ext cx="10543032" cy="1554480"/>
          </a:xfrm>
          <a:prstGeom prst="rect">
            <a:avLst/>
          </a:prstGeom>
          <a:noFill/>
          <a:ln/>
        </p:spPr>
        <p:txBody>
          <a:bodyPr wrap="square" lIns="0" tIns="0" rIns="0" bIns="0" rtlCol="0" anchor="ctr"/>
          <a:lstStyle/>
          <a:p>
            <a:pPr algn="l" indent="0" marL="0">
              <a:lnSpc>
                <a:spcPct val="128000"/>
              </a:lnSpc>
              <a:buNone/>
            </a:pPr>
            <a:r>
              <a:rPr lang="en-US" sz="1900" dirty="0">
                <a:solidFill>
                  <a:srgbClr val="6B6157"/>
                </a:solidFill>
                <a:latin typeface="Georgia" pitchFamily="34" charset="0"/>
                <a:ea typeface="Georgia" pitchFamily="34" charset="-122"/>
                <a:cs typeface="Georgia" pitchFamily="34" charset="-120"/>
              </a:rPr>
              <a:t>Almost everything here is emergent — no conspiracy, only incentives. </a:t>
            </a:r>
            <a:pPr algn="l" indent="0" marL="0">
              <a:lnSpc>
                <a:spcPct val="128000"/>
              </a:lnSpc>
              <a:buNone/>
            </a:pPr>
            <a:r>
              <a:rPr lang="en-US" sz="1900" b="1" dirty="0">
                <a:solidFill>
                  <a:srgbClr val="1A1410"/>
                </a:solidFill>
                <a:latin typeface="Georgia" pitchFamily="34" charset="0"/>
                <a:ea typeface="Georgia" pitchFamily="34" charset="-122"/>
                <a:cs typeface="Georgia" pitchFamily="34" charset="-120"/>
              </a:rPr>
              <a:t>This is the part that isn't. </a:t>
            </a:r>
            <a:pPr algn="l" indent="0" marL="0">
              <a:lnSpc>
                <a:spcPct val="128000"/>
              </a:lnSpc>
              <a:buNone/>
            </a:pPr>
            <a:r>
              <a:rPr lang="en-US" sz="1900" dirty="0">
                <a:solidFill>
                  <a:srgbClr val="1A1410"/>
                </a:solidFill>
                <a:latin typeface="Georgia" pitchFamily="34" charset="0"/>
                <a:ea typeface="Georgia" pitchFamily="34" charset="-122"/>
                <a:cs typeface="Georgia" pitchFamily="34" charset="-120"/>
              </a:rPr>
              <a:t>Some governments deliberately weaponise the machine others built: they don't build it, they </a:t>
            </a:r>
            <a:pPr algn="l" indent="0" marL="0">
              <a:lnSpc>
                <a:spcPct val="128000"/>
              </a:lnSpc>
              <a:buNone/>
            </a:pPr>
            <a:r>
              <a:rPr lang="en-US" sz="1900" b="1" dirty="0">
                <a:solidFill>
                  <a:srgbClr val="9A3B3B"/>
                </a:solidFill>
                <a:latin typeface="Georgia" pitchFamily="34" charset="0"/>
                <a:ea typeface="Georgia" pitchFamily="34" charset="-122"/>
                <a:cs typeface="Georgia" pitchFamily="34" charset="-120"/>
              </a:rPr>
              <a:t>use it</a:t>
            </a:r>
            <a:pPr algn="l" indent="0" marL="0">
              <a:lnSpc>
                <a:spcPct val="128000"/>
              </a:lnSpc>
              <a:buNone/>
            </a:pPr>
            <a:r>
              <a:rPr lang="en-US" sz="1900" dirty="0">
                <a:solidFill>
                  <a:srgbClr val="1A1410"/>
                </a:solidFill>
                <a:latin typeface="Georgia" pitchFamily="34" charset="0"/>
                <a:ea typeface="Georgia" pitchFamily="34" charset="-122"/>
                <a:cs typeface="Georgia" pitchFamily="34" charset="-120"/>
              </a:rPr>
              <a:t> — the same ads, targeting and algorithms — to inflame existing divisions and erode trust in elections and institutions.</a:t>
            </a:r>
            <a:endParaRPr lang="en-US" sz="1900" dirty="0"/>
          </a:p>
        </p:txBody>
      </p:sp>
      <p:sp>
        <p:nvSpPr>
          <p:cNvPr id="6" name="Shape 4"/>
          <p:cNvSpPr/>
          <p:nvPr/>
        </p:nvSpPr>
        <p:spPr>
          <a:xfrm>
            <a:off x="822960" y="3703320"/>
            <a:ext cx="2430018" cy="2011680"/>
          </a:xfrm>
          <a:prstGeom prst="roundRect">
            <a:avLst>
              <a:gd name="adj" fmla="val 2727"/>
            </a:avLst>
          </a:prstGeom>
          <a:solidFill>
            <a:srgbClr val="F5F0E8"/>
          </a:solidFill>
          <a:ln w="12700">
            <a:solidFill>
              <a:srgbClr val="E2DDD8"/>
            </a:solidFill>
            <a:prstDash val="solid"/>
          </a:ln>
        </p:spPr>
      </p:sp>
      <p:sp>
        <p:nvSpPr>
          <p:cNvPr id="7" name="Text 5"/>
          <p:cNvSpPr/>
          <p:nvPr/>
        </p:nvSpPr>
        <p:spPr>
          <a:xfrm>
            <a:off x="1024128" y="3886200"/>
            <a:ext cx="2027682" cy="274320"/>
          </a:xfrm>
          <a:prstGeom prst="rect">
            <a:avLst/>
          </a:prstGeom>
          <a:noFill/>
          <a:ln/>
        </p:spPr>
        <p:txBody>
          <a:bodyPr wrap="square" lIns="0" tIns="0" rIns="0" bIns="0" rtlCol="0" anchor="ctr"/>
          <a:lstStyle/>
          <a:p>
            <a:pPr indent="0" marL="0">
              <a:buNone/>
            </a:pPr>
            <a:r>
              <a:rPr lang="en-US" sz="950" b="1" spc="50" kern="0" dirty="0">
                <a:solidFill>
                  <a:srgbClr val="9A3B3B"/>
                </a:solidFill>
                <a:latin typeface="Courier New" pitchFamily="34" charset="0"/>
                <a:ea typeface="Courier New" pitchFamily="34" charset="-122"/>
                <a:cs typeface="Courier New" pitchFamily="34" charset="-120"/>
              </a:rPr>
              <a:t>2016 · DOCUMENTED</a:t>
            </a:r>
            <a:endParaRPr lang="en-US" sz="950" dirty="0"/>
          </a:p>
        </p:txBody>
      </p:sp>
      <p:sp>
        <p:nvSpPr>
          <p:cNvPr id="8" name="Text 6"/>
          <p:cNvSpPr/>
          <p:nvPr/>
        </p:nvSpPr>
        <p:spPr>
          <a:xfrm>
            <a:off x="1024128" y="4206240"/>
            <a:ext cx="2027682" cy="1051560"/>
          </a:xfrm>
          <a:prstGeom prst="rect">
            <a:avLst/>
          </a:prstGeom>
          <a:noFill/>
          <a:ln/>
        </p:spPr>
        <p:txBody>
          <a:bodyPr wrap="square" lIns="0" tIns="0" rIns="0" bIns="0" rtlCol="0" anchor="t"/>
          <a:lstStyle/>
          <a:p>
            <a:pPr algn="l" indent="0" marL="0">
              <a:lnSpc>
                <a:spcPct val="112000"/>
              </a:lnSpc>
              <a:buNone/>
            </a:pPr>
            <a:r>
              <a:rPr lang="en-US" sz="1200" dirty="0">
                <a:solidFill>
                  <a:srgbClr val="1A1410"/>
                </a:solidFill>
                <a:latin typeface="Georgia" pitchFamily="34" charset="0"/>
                <a:ea typeface="Georgia" pitchFamily="34" charset="-122"/>
                <a:cs typeface="Georgia" pitchFamily="34" charset="-120"/>
              </a:rPr>
              <a:t>Russia's Internet Research Agency: tens of thousands of posts to inflame US divisions on race, immigration, policing.</a:t>
            </a:r>
            <a:endParaRPr lang="en-US" sz="1200" dirty="0"/>
          </a:p>
        </p:txBody>
      </p:sp>
      <p:sp>
        <p:nvSpPr>
          <p:cNvPr id="9" name="Text 7"/>
          <p:cNvSpPr/>
          <p:nvPr/>
        </p:nvSpPr>
        <p:spPr>
          <a:xfrm>
            <a:off x="1024128" y="5276088"/>
            <a:ext cx="2027682" cy="384048"/>
          </a:xfrm>
          <a:prstGeom prst="rect">
            <a:avLst/>
          </a:prstGeom>
          <a:noFill/>
          <a:ln/>
        </p:spPr>
        <p:txBody>
          <a:bodyPr wrap="square" lIns="0" tIns="0" rIns="0" bIns="0" rtlCol="0" anchor="t"/>
          <a:lstStyle/>
          <a:p>
            <a:pPr algn="l" indent="0" marL="0">
              <a:lnSpc>
                <a:spcPct val="110000"/>
              </a:lnSpc>
              <a:buNone/>
            </a:pPr>
            <a:r>
              <a:rPr lang="en-US" sz="1000" i="1" dirty="0">
                <a:solidFill>
                  <a:srgbClr val="6B6157"/>
                </a:solidFill>
                <a:latin typeface="Georgia" pitchFamily="34" charset="0"/>
                <a:ea typeface="Georgia" pitchFamily="34" charset="-122"/>
                <a:cs typeface="Georgia" pitchFamily="34" charset="-120"/>
              </a:rPr>
              <a:t>Senate Intelligence Committee (2019–2020) · Mueller Report</a:t>
            </a:r>
            <a:endParaRPr lang="en-US" sz="1000" dirty="0"/>
          </a:p>
        </p:txBody>
      </p:sp>
      <p:sp>
        <p:nvSpPr>
          <p:cNvPr id="10" name="Shape 8"/>
          <p:cNvSpPr/>
          <p:nvPr/>
        </p:nvSpPr>
        <p:spPr>
          <a:xfrm>
            <a:off x="3527298" y="3703320"/>
            <a:ext cx="2430018" cy="2011680"/>
          </a:xfrm>
          <a:prstGeom prst="roundRect">
            <a:avLst>
              <a:gd name="adj" fmla="val 2727"/>
            </a:avLst>
          </a:prstGeom>
          <a:solidFill>
            <a:srgbClr val="F5F0E8"/>
          </a:solidFill>
          <a:ln w="12700">
            <a:solidFill>
              <a:srgbClr val="E2DDD8"/>
            </a:solidFill>
            <a:prstDash val="solid"/>
          </a:ln>
        </p:spPr>
      </p:sp>
      <p:sp>
        <p:nvSpPr>
          <p:cNvPr id="11" name="Text 9"/>
          <p:cNvSpPr/>
          <p:nvPr/>
        </p:nvSpPr>
        <p:spPr>
          <a:xfrm>
            <a:off x="3728466" y="3886200"/>
            <a:ext cx="2027682" cy="274320"/>
          </a:xfrm>
          <a:prstGeom prst="rect">
            <a:avLst/>
          </a:prstGeom>
          <a:noFill/>
          <a:ln/>
        </p:spPr>
        <p:txBody>
          <a:bodyPr wrap="square" lIns="0" tIns="0" rIns="0" bIns="0" rtlCol="0" anchor="ctr"/>
          <a:lstStyle/>
          <a:p>
            <a:pPr indent="0" marL="0">
              <a:buNone/>
            </a:pPr>
            <a:r>
              <a:rPr lang="en-US" sz="950" b="1" spc="50" kern="0" dirty="0">
                <a:solidFill>
                  <a:srgbClr val="9A3B3B"/>
                </a:solidFill>
                <a:latin typeface="Courier New" pitchFamily="34" charset="0"/>
                <a:ea typeface="Courier New" pitchFamily="34" charset="-122"/>
                <a:cs typeface="Courier New" pitchFamily="34" charset="-120"/>
              </a:rPr>
              <a:t>2024 · ELECTION WARNING</a:t>
            </a:r>
            <a:endParaRPr lang="en-US" sz="950" dirty="0"/>
          </a:p>
        </p:txBody>
      </p:sp>
      <p:sp>
        <p:nvSpPr>
          <p:cNvPr id="12" name="Text 10"/>
          <p:cNvSpPr/>
          <p:nvPr/>
        </p:nvSpPr>
        <p:spPr>
          <a:xfrm>
            <a:off x="3728466" y="4206240"/>
            <a:ext cx="2027682" cy="1051560"/>
          </a:xfrm>
          <a:prstGeom prst="rect">
            <a:avLst/>
          </a:prstGeom>
          <a:noFill/>
          <a:ln/>
        </p:spPr>
        <p:txBody>
          <a:bodyPr wrap="square" lIns="0" tIns="0" rIns="0" bIns="0" rtlCol="0" anchor="t"/>
          <a:lstStyle/>
          <a:p>
            <a:pPr algn="l" indent="0" marL="0">
              <a:lnSpc>
                <a:spcPct val="112000"/>
              </a:lnSpc>
              <a:buNone/>
            </a:pPr>
            <a:r>
              <a:rPr lang="en-US" sz="1200" dirty="0">
                <a:solidFill>
                  <a:srgbClr val="1A1410"/>
                </a:solidFill>
                <a:latin typeface="Georgia" pitchFamily="34" charset="0"/>
                <a:ea typeface="Georgia" pitchFamily="34" charset="-122"/>
                <a:cs typeface="Georgia" pitchFamily="34" charset="-120"/>
              </a:rPr>
              <a:t>The day before the US election, US agencies warned of Russian operations to undermine confidence in the vote and stoke division.</a:t>
            </a:r>
            <a:endParaRPr lang="en-US" sz="1200" dirty="0"/>
          </a:p>
        </p:txBody>
      </p:sp>
      <p:sp>
        <p:nvSpPr>
          <p:cNvPr id="13" name="Text 11"/>
          <p:cNvSpPr/>
          <p:nvPr/>
        </p:nvSpPr>
        <p:spPr>
          <a:xfrm>
            <a:off x="3728466" y="5276088"/>
            <a:ext cx="2027682" cy="384048"/>
          </a:xfrm>
          <a:prstGeom prst="rect">
            <a:avLst/>
          </a:prstGeom>
          <a:noFill/>
          <a:ln/>
        </p:spPr>
        <p:txBody>
          <a:bodyPr wrap="square" lIns="0" tIns="0" rIns="0" bIns="0" rtlCol="0" anchor="t"/>
          <a:lstStyle/>
          <a:p>
            <a:pPr algn="l" indent="0" marL="0">
              <a:lnSpc>
                <a:spcPct val="110000"/>
              </a:lnSpc>
              <a:buNone/>
            </a:pPr>
            <a:r>
              <a:rPr lang="en-US" sz="1000" i="1" dirty="0">
                <a:solidFill>
                  <a:srgbClr val="6B6157"/>
                </a:solidFill>
                <a:latin typeface="Georgia" pitchFamily="34" charset="0"/>
                <a:ea typeface="Georgia" pitchFamily="34" charset="-122"/>
                <a:cs typeface="Georgia" pitchFamily="34" charset="-120"/>
              </a:rPr>
              <a:t>Joint ODNI / FBI / CISA statement, 4 Nov 2024</a:t>
            </a:r>
            <a:endParaRPr lang="en-US" sz="1000" dirty="0"/>
          </a:p>
        </p:txBody>
      </p:sp>
      <p:sp>
        <p:nvSpPr>
          <p:cNvPr id="14" name="Shape 12"/>
          <p:cNvSpPr/>
          <p:nvPr/>
        </p:nvSpPr>
        <p:spPr>
          <a:xfrm>
            <a:off x="6231636" y="3703320"/>
            <a:ext cx="2430018" cy="2011680"/>
          </a:xfrm>
          <a:prstGeom prst="roundRect">
            <a:avLst>
              <a:gd name="adj" fmla="val 2727"/>
            </a:avLst>
          </a:prstGeom>
          <a:solidFill>
            <a:srgbClr val="F5F0E8"/>
          </a:solidFill>
          <a:ln w="12700">
            <a:solidFill>
              <a:srgbClr val="E2DDD8"/>
            </a:solidFill>
            <a:prstDash val="solid"/>
          </a:ln>
        </p:spPr>
      </p:sp>
      <p:sp>
        <p:nvSpPr>
          <p:cNvPr id="15" name="Text 13"/>
          <p:cNvSpPr/>
          <p:nvPr/>
        </p:nvSpPr>
        <p:spPr>
          <a:xfrm>
            <a:off x="6432804" y="3886200"/>
            <a:ext cx="2027682" cy="274320"/>
          </a:xfrm>
          <a:prstGeom prst="rect">
            <a:avLst/>
          </a:prstGeom>
          <a:noFill/>
          <a:ln/>
        </p:spPr>
        <p:txBody>
          <a:bodyPr wrap="square" lIns="0" tIns="0" rIns="0" bIns="0" rtlCol="0" anchor="ctr"/>
          <a:lstStyle/>
          <a:p>
            <a:pPr indent="0" marL="0">
              <a:buNone/>
            </a:pPr>
            <a:r>
              <a:rPr lang="en-US" sz="950" b="1" spc="50" kern="0" dirty="0">
                <a:solidFill>
                  <a:srgbClr val="9A3B3B"/>
                </a:solidFill>
                <a:latin typeface="Courier New" pitchFamily="34" charset="0"/>
                <a:ea typeface="Courier New" pitchFamily="34" charset="-122"/>
                <a:cs typeface="Courier New" pitchFamily="34" charset="-120"/>
              </a:rPr>
              <a:t>2025–26 · CONVERGENT</a:t>
            </a:r>
            <a:endParaRPr lang="en-US" sz="950" dirty="0"/>
          </a:p>
        </p:txBody>
      </p:sp>
      <p:sp>
        <p:nvSpPr>
          <p:cNvPr id="16" name="Text 14"/>
          <p:cNvSpPr/>
          <p:nvPr/>
        </p:nvSpPr>
        <p:spPr>
          <a:xfrm>
            <a:off x="6432804" y="4206240"/>
            <a:ext cx="2027682" cy="1051560"/>
          </a:xfrm>
          <a:prstGeom prst="rect">
            <a:avLst/>
          </a:prstGeom>
          <a:noFill/>
          <a:ln/>
        </p:spPr>
        <p:txBody>
          <a:bodyPr wrap="square" lIns="0" tIns="0" rIns="0" bIns="0" rtlCol="0" anchor="t"/>
          <a:lstStyle/>
          <a:p>
            <a:pPr algn="l" indent="0" marL="0">
              <a:lnSpc>
                <a:spcPct val="112000"/>
              </a:lnSpc>
              <a:buNone/>
            </a:pPr>
            <a:r>
              <a:rPr lang="en-US" sz="1200" dirty="0">
                <a:solidFill>
                  <a:srgbClr val="1A1410"/>
                </a:solidFill>
                <a:latin typeface="Georgia" pitchFamily="34" charset="0"/>
                <a:ea typeface="Georgia" pitchFamily="34" charset="-122"/>
                <a:cs typeface="Georgia" pitchFamily="34" charset="-120"/>
              </a:rPr>
              <a:t>Security services report young people radicalised online; the AIVD adds that some are deployed by state actors.</a:t>
            </a:r>
            <a:endParaRPr lang="en-US" sz="1200" dirty="0"/>
          </a:p>
        </p:txBody>
      </p:sp>
      <p:sp>
        <p:nvSpPr>
          <p:cNvPr id="17" name="Text 15"/>
          <p:cNvSpPr/>
          <p:nvPr/>
        </p:nvSpPr>
        <p:spPr>
          <a:xfrm>
            <a:off x="6432804" y="5276088"/>
            <a:ext cx="2027682" cy="384048"/>
          </a:xfrm>
          <a:prstGeom prst="rect">
            <a:avLst/>
          </a:prstGeom>
          <a:noFill/>
          <a:ln/>
        </p:spPr>
        <p:txBody>
          <a:bodyPr wrap="square" lIns="0" tIns="0" rIns="0" bIns="0" rtlCol="0" anchor="t"/>
          <a:lstStyle/>
          <a:p>
            <a:pPr algn="l" indent="0" marL="0">
              <a:lnSpc>
                <a:spcPct val="110000"/>
              </a:lnSpc>
              <a:buNone/>
            </a:pPr>
            <a:r>
              <a:rPr lang="en-US" sz="1000" i="1" dirty="0">
                <a:solidFill>
                  <a:srgbClr val="6B6157"/>
                </a:solidFill>
                <a:latin typeface="Georgia" pitchFamily="34" charset="0"/>
                <a:ea typeface="Georgia" pitchFamily="34" charset="-122"/>
                <a:cs typeface="Georgia" pitchFamily="34" charset="-120"/>
              </a:rPr>
              <a:t>MI5 (2025) · BfV (2025) · AIVD (2026)</a:t>
            </a:r>
            <a:endParaRPr lang="en-US" sz="1000" dirty="0"/>
          </a:p>
        </p:txBody>
      </p:sp>
      <p:sp>
        <p:nvSpPr>
          <p:cNvPr id="18" name="Shape 16"/>
          <p:cNvSpPr/>
          <p:nvPr/>
        </p:nvSpPr>
        <p:spPr>
          <a:xfrm>
            <a:off x="8935974" y="3703320"/>
            <a:ext cx="2430018" cy="2011680"/>
          </a:xfrm>
          <a:prstGeom prst="roundRect">
            <a:avLst>
              <a:gd name="adj" fmla="val 2727"/>
            </a:avLst>
          </a:prstGeom>
          <a:solidFill>
            <a:srgbClr val="F5F0E8"/>
          </a:solidFill>
          <a:ln w="12700">
            <a:solidFill>
              <a:srgbClr val="E2DDD8"/>
            </a:solidFill>
            <a:prstDash val="solid"/>
          </a:ln>
        </p:spPr>
      </p:sp>
      <p:sp>
        <p:nvSpPr>
          <p:cNvPr id="19" name="Text 17"/>
          <p:cNvSpPr/>
          <p:nvPr/>
        </p:nvSpPr>
        <p:spPr>
          <a:xfrm>
            <a:off x="9137142" y="3886200"/>
            <a:ext cx="2027682" cy="274320"/>
          </a:xfrm>
          <a:prstGeom prst="rect">
            <a:avLst/>
          </a:prstGeom>
          <a:noFill/>
          <a:ln/>
        </p:spPr>
        <p:txBody>
          <a:bodyPr wrap="square" lIns="0" tIns="0" rIns="0" bIns="0" rtlCol="0" anchor="ctr"/>
          <a:lstStyle/>
          <a:p>
            <a:pPr indent="0" marL="0">
              <a:buNone/>
            </a:pPr>
            <a:r>
              <a:rPr lang="en-US" sz="950" b="1" spc="50" kern="0" dirty="0">
                <a:solidFill>
                  <a:srgbClr val="9A3B3B"/>
                </a:solidFill>
                <a:latin typeface="Courier New" pitchFamily="34" charset="0"/>
                <a:ea typeface="Courier New" pitchFamily="34" charset="-122"/>
                <a:cs typeface="Courier New" pitchFamily="34" charset="-120"/>
              </a:rPr>
              <a:t>LIVE · CATALOGUED</a:t>
            </a:r>
            <a:endParaRPr lang="en-US" sz="950" dirty="0"/>
          </a:p>
        </p:txBody>
      </p:sp>
      <p:sp>
        <p:nvSpPr>
          <p:cNvPr id="20" name="Text 18"/>
          <p:cNvSpPr/>
          <p:nvPr/>
        </p:nvSpPr>
        <p:spPr>
          <a:xfrm>
            <a:off x="9137142" y="4206240"/>
            <a:ext cx="2027682" cy="1051560"/>
          </a:xfrm>
          <a:prstGeom prst="rect">
            <a:avLst/>
          </a:prstGeom>
          <a:noFill/>
          <a:ln/>
        </p:spPr>
        <p:txBody>
          <a:bodyPr wrap="square" lIns="0" tIns="0" rIns="0" bIns="0" rtlCol="0" anchor="t"/>
          <a:lstStyle/>
          <a:p>
            <a:pPr algn="l" indent="0" marL="0">
              <a:lnSpc>
                <a:spcPct val="112000"/>
              </a:lnSpc>
              <a:buNone/>
            </a:pPr>
            <a:r>
              <a:rPr lang="en-US" sz="1200" dirty="0">
                <a:solidFill>
                  <a:srgbClr val="1A1410"/>
                </a:solidFill>
                <a:latin typeface="Georgia" pitchFamily="34" charset="0"/>
                <a:ea typeface="Georgia" pitchFamily="34" charset="-122"/>
                <a:cs typeface="Georgia" pitchFamily="34" charset="-120"/>
              </a:rPr>
              <a:t>Pro-Kremlin disinformation cases are tracked publicly as they appear.</a:t>
            </a:r>
            <a:endParaRPr lang="en-US" sz="1200" dirty="0"/>
          </a:p>
        </p:txBody>
      </p:sp>
      <p:sp>
        <p:nvSpPr>
          <p:cNvPr id="21" name="Text 19"/>
          <p:cNvSpPr/>
          <p:nvPr/>
        </p:nvSpPr>
        <p:spPr>
          <a:xfrm>
            <a:off x="9137142" y="5276088"/>
            <a:ext cx="2027682" cy="384048"/>
          </a:xfrm>
          <a:prstGeom prst="rect">
            <a:avLst/>
          </a:prstGeom>
          <a:noFill/>
          <a:ln/>
        </p:spPr>
        <p:txBody>
          <a:bodyPr wrap="square" lIns="0" tIns="0" rIns="0" bIns="0" rtlCol="0" anchor="t"/>
          <a:lstStyle/>
          <a:p>
            <a:pPr algn="l" indent="0" marL="0">
              <a:lnSpc>
                <a:spcPct val="110000"/>
              </a:lnSpc>
              <a:buNone/>
            </a:pPr>
            <a:r>
              <a:rPr lang="en-US" sz="1000" i="1" dirty="0">
                <a:solidFill>
                  <a:srgbClr val="6B6157"/>
                </a:solidFill>
                <a:latin typeface="Georgia" pitchFamily="34" charset="0"/>
                <a:ea typeface="Georgia" pitchFamily="34" charset="-122"/>
                <a:cs typeface="Georgia" pitchFamily="34" charset="-120"/>
              </a:rPr>
              <a:t>EUvsDisinfo case database (EU EEAS)</a:t>
            </a:r>
            <a:endParaRPr lang="en-US" sz="1000" dirty="0"/>
          </a:p>
        </p:txBody>
      </p:sp>
      <p:sp>
        <p:nvSpPr>
          <p:cNvPr id="22" name="Text 20"/>
          <p:cNvSpPr/>
          <p:nvPr/>
        </p:nvSpPr>
        <p:spPr>
          <a:xfrm>
            <a:off x="822960" y="5852160"/>
            <a:ext cx="10543032" cy="365760"/>
          </a:xfrm>
          <a:prstGeom prst="rect">
            <a:avLst/>
          </a:prstGeom>
          <a:noFill/>
          <a:ln/>
        </p:spPr>
        <p:txBody>
          <a:bodyPr wrap="square" lIns="0" tIns="0" rIns="0" bIns="0" rtlCol="0" anchor="ctr"/>
          <a:lstStyle/>
          <a:p>
            <a:pPr algn="l" indent="0" marL="0">
              <a:buNone/>
            </a:pPr>
            <a:r>
              <a:rPr lang="en-US" sz="1600" i="1" dirty="0">
                <a:solidFill>
                  <a:srgbClr val="4A3D8F"/>
                </a:solidFill>
                <a:latin typeface="Georgia" pitchFamily="34" charset="0"/>
                <a:ea typeface="Georgia" pitchFamily="34" charset="-122"/>
                <a:cs typeface="Georgia" pitchFamily="34" charset="-120"/>
              </a:rPr>
              <a:t>The only claim of deliberate intent on the site — so the evidence bar is the highest.</a:t>
            </a:r>
            <a:endParaRPr lang="en-US"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5F0E8"/>
        </a:solidFill>
      </p:bgPr>
    </p:bg>
    <p:spTree>
      <p:nvGrpSpPr>
        <p:cNvPr id="1" name=""/>
        <p:cNvGrpSpPr/>
        <p:nvPr/>
      </p:nvGrpSpPr>
      <p:grpSpPr>
        <a:xfrm>
          <a:off x="0" y="0"/>
          <a:ext cx="0" cy="0"/>
          <a:chOff x="0" y="0"/>
          <a:chExt cx="0" cy="0"/>
        </a:xfrm>
      </p:grpSpPr>
      <p:sp>
        <p:nvSpPr>
          <p:cNvPr id="2" name="Text 0"/>
          <p:cNvSpPr/>
          <p:nvPr/>
        </p:nvSpPr>
        <p:spPr>
          <a:xfrm>
            <a:off x="6094476" y="6437376"/>
            <a:ext cx="5271516" cy="274320"/>
          </a:xfrm>
          <a:prstGeom prst="rect">
            <a:avLst/>
          </a:prstGeom>
          <a:noFill/>
          <a:ln/>
        </p:spPr>
        <p:txBody>
          <a:bodyPr wrap="square" lIns="0" tIns="0" rIns="0" bIns="0" rtlCol="0" anchor="ctr"/>
          <a:lstStyle/>
          <a:p>
            <a:pPr algn="r" indent="0" marL="0">
              <a:buNone/>
            </a:pPr>
            <a:r>
              <a:rPr lang="en-US" sz="1000" i="1" dirty="0">
                <a:solidFill>
                  <a:srgbClr val="756D65"/>
                </a:solidFill>
                <a:latin typeface="Georgia" pitchFamily="34" charset="0"/>
                <a:ea typeface="Georgia" pitchFamily="34" charset="-122"/>
                <a:cs typeface="Georgia" pitchFamily="34" charset="-120"/>
              </a:rPr>
              <a:t>Updated 25 October 2026</a:t>
            </a:r>
            <a:endParaRPr lang="en-US" sz="1000" dirty="0"/>
          </a:p>
        </p:txBody>
      </p:sp>
      <p:sp>
        <p:nvSpPr>
          <p:cNvPr id="3" name="Text 1"/>
          <p:cNvSpPr/>
          <p:nvPr/>
        </p:nvSpPr>
        <p:spPr>
          <a:xfrm>
            <a:off x="822960" y="1188720"/>
            <a:ext cx="1828800" cy="1463040"/>
          </a:xfrm>
          <a:prstGeom prst="rect">
            <a:avLst/>
          </a:prstGeom>
          <a:noFill/>
          <a:ln/>
        </p:spPr>
        <p:txBody>
          <a:bodyPr wrap="square" lIns="0" tIns="0" rIns="0" bIns="0" rtlCol="0" anchor="ctr"/>
          <a:lstStyle/>
          <a:p>
            <a:pPr algn="l" indent="0" marL="0">
              <a:buNone/>
            </a:pPr>
            <a:r>
              <a:rPr lang="en-US" sz="9600" b="1" dirty="0">
                <a:solidFill>
                  <a:srgbClr val="4A3D8F"/>
                </a:solidFill>
                <a:latin typeface="Georgia" pitchFamily="34" charset="0"/>
                <a:ea typeface="Georgia" pitchFamily="34" charset="-122"/>
                <a:cs typeface="Georgia" pitchFamily="34" charset="-120"/>
              </a:rPr>
              <a:t>2</a:t>
            </a:r>
            <a:endParaRPr lang="en-US" sz="9600" dirty="0"/>
          </a:p>
        </p:txBody>
      </p:sp>
      <p:sp>
        <p:nvSpPr>
          <p:cNvPr id="4" name="Text 2"/>
          <p:cNvSpPr/>
          <p:nvPr/>
        </p:nvSpPr>
        <p:spPr>
          <a:xfrm>
            <a:off x="822960" y="2880360"/>
            <a:ext cx="10543032" cy="274320"/>
          </a:xfrm>
          <a:prstGeom prst="rect">
            <a:avLst/>
          </a:prstGeom>
          <a:noFill/>
          <a:ln/>
        </p:spPr>
        <p:txBody>
          <a:bodyPr wrap="square" lIns="0" tIns="0" rIns="0" bIns="0" rtlCol="0" anchor="ctr"/>
          <a:lstStyle/>
          <a:p>
            <a:pPr indent="0" marL="0">
              <a:buNone/>
            </a:pPr>
            <a:r>
              <a:rPr lang="en-US" sz="1200" b="1" spc="200" kern="0" dirty="0">
                <a:solidFill>
                  <a:srgbClr val="6B6157"/>
                </a:solidFill>
                <a:latin typeface="Courier New" pitchFamily="34" charset="0"/>
                <a:ea typeface="Courier New" pitchFamily="34" charset="-122"/>
                <a:cs typeface="Courier New" pitchFamily="34" charset="-120"/>
              </a:rPr>
              <a:t>PART 2</a:t>
            </a:r>
            <a:endParaRPr lang="en-US" sz="1200" dirty="0"/>
          </a:p>
        </p:txBody>
      </p:sp>
      <p:sp>
        <p:nvSpPr>
          <p:cNvPr id="5" name="Text 3"/>
          <p:cNvSpPr/>
          <p:nvPr/>
        </p:nvSpPr>
        <p:spPr>
          <a:xfrm>
            <a:off x="822960" y="3246120"/>
            <a:ext cx="10543032" cy="914400"/>
          </a:xfrm>
          <a:prstGeom prst="rect">
            <a:avLst/>
          </a:prstGeom>
          <a:noFill/>
          <a:ln/>
        </p:spPr>
        <p:txBody>
          <a:bodyPr wrap="square" lIns="0" tIns="0" rIns="0" bIns="0" rtlCol="0" anchor="ctr"/>
          <a:lstStyle/>
          <a:p>
            <a:pPr algn="l" indent="0" marL="0">
              <a:buNone/>
            </a:pPr>
            <a:r>
              <a:rPr lang="en-US" sz="4800" b="1" dirty="0">
                <a:solidFill>
                  <a:srgbClr val="1A1410"/>
                </a:solidFill>
                <a:latin typeface="Georgia" pitchFamily="34" charset="0"/>
                <a:ea typeface="Georgia" pitchFamily="34" charset="-122"/>
                <a:cs typeface="Georgia" pitchFamily="34" charset="-120"/>
              </a:rPr>
              <a:t>The Exploit</a:t>
            </a:r>
            <a:endParaRPr lang="en-US" sz="4800" dirty="0"/>
          </a:p>
        </p:txBody>
      </p:sp>
      <p:sp>
        <p:nvSpPr>
          <p:cNvPr id="6" name="Text 4"/>
          <p:cNvSpPr/>
          <p:nvPr/>
        </p:nvSpPr>
        <p:spPr>
          <a:xfrm>
            <a:off x="822960" y="4343400"/>
            <a:ext cx="9628632" cy="914400"/>
          </a:xfrm>
          <a:prstGeom prst="rect">
            <a:avLst/>
          </a:prstGeom>
          <a:noFill/>
          <a:ln/>
        </p:spPr>
        <p:txBody>
          <a:bodyPr wrap="square" lIns="0" tIns="0" rIns="0" bIns="0" rtlCol="0" anchor="ctr"/>
          <a:lstStyle/>
          <a:p>
            <a:pPr algn="l" indent="0" marL="0">
              <a:buNone/>
            </a:pPr>
            <a:r>
              <a:rPr lang="en-US" sz="1900" dirty="0">
                <a:solidFill>
                  <a:srgbClr val="6B6157"/>
                </a:solidFill>
                <a:latin typeface="Georgia" pitchFamily="34" charset="0"/>
                <a:ea typeface="Georgia" pitchFamily="34" charset="-122"/>
                <a:cs typeface="Georgia" pitchFamily="34" charset="-120"/>
              </a:rPr>
              <a:t>Why the machine works on us — features of the brain, not bugs.</a:t>
            </a:r>
            <a:endParaRPr lang="en-US" sz="1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AF8F5"/>
        </a:solidFill>
      </p:bgPr>
    </p:bg>
    <p:spTree>
      <p:nvGrpSpPr>
        <p:cNvPr id="1" name=""/>
        <p:cNvGrpSpPr/>
        <p:nvPr/>
      </p:nvGrpSpPr>
      <p:grpSpPr>
        <a:xfrm>
          <a:off x="0" y="0"/>
          <a:ext cx="0" cy="0"/>
          <a:chOff x="0" y="0"/>
          <a:chExt cx="0" cy="0"/>
        </a:xfrm>
      </p:grpSpPr>
      <p:sp>
        <p:nvSpPr>
          <p:cNvPr id="2" name="Text 0"/>
          <p:cNvSpPr/>
          <p:nvPr/>
        </p:nvSpPr>
        <p:spPr>
          <a:xfrm>
            <a:off x="6094476" y="6437376"/>
            <a:ext cx="5271516" cy="274320"/>
          </a:xfrm>
          <a:prstGeom prst="rect">
            <a:avLst/>
          </a:prstGeom>
          <a:noFill/>
          <a:ln/>
        </p:spPr>
        <p:txBody>
          <a:bodyPr wrap="square" lIns="0" tIns="0" rIns="0" bIns="0" rtlCol="0" anchor="ctr"/>
          <a:lstStyle/>
          <a:p>
            <a:pPr algn="r" indent="0" marL="0">
              <a:buNone/>
            </a:pPr>
            <a:r>
              <a:rPr lang="en-US" sz="1000" i="1" dirty="0">
                <a:solidFill>
                  <a:srgbClr val="756D65"/>
                </a:solidFill>
                <a:latin typeface="Georgia" pitchFamily="34" charset="0"/>
                <a:ea typeface="Georgia" pitchFamily="34" charset="-122"/>
                <a:cs typeface="Georgia" pitchFamily="34" charset="-120"/>
              </a:rPr>
              <a:t>Updated 25 October 2026</a:t>
            </a:r>
            <a:endParaRPr lang="en-US" sz="1000" dirty="0"/>
          </a:p>
        </p:txBody>
      </p:sp>
      <p:sp>
        <p:nvSpPr>
          <p:cNvPr id="3" name="Text 1"/>
          <p:cNvSpPr/>
          <p:nvPr/>
        </p:nvSpPr>
        <p:spPr>
          <a:xfrm>
            <a:off x="822960" y="566928"/>
            <a:ext cx="10543032" cy="274320"/>
          </a:xfrm>
          <a:prstGeom prst="rect">
            <a:avLst/>
          </a:prstGeom>
          <a:noFill/>
          <a:ln/>
        </p:spPr>
        <p:txBody>
          <a:bodyPr wrap="square" lIns="0" tIns="0" rIns="0" bIns="0" rtlCol="0" anchor="ctr"/>
          <a:lstStyle/>
          <a:p>
            <a:pPr algn="l" indent="0" marL="0">
              <a:buNone/>
            </a:pPr>
            <a:r>
              <a:rPr lang="en-US" sz="1200" b="1" spc="200" kern="0" dirty="0">
                <a:solidFill>
                  <a:srgbClr val="4A3D8F"/>
                </a:solidFill>
                <a:latin typeface="Courier New" pitchFamily="34" charset="0"/>
                <a:ea typeface="Courier New" pitchFamily="34" charset="-122"/>
                <a:cs typeface="Courier New" pitchFamily="34" charset="-120"/>
              </a:rPr>
              <a:t>THE EXPLOIT · IT DIDN'T INVENT THE VULNERABILITY</a:t>
            </a:r>
            <a:endParaRPr lang="en-US" sz="1200" dirty="0"/>
          </a:p>
        </p:txBody>
      </p:sp>
      <p:sp>
        <p:nvSpPr>
          <p:cNvPr id="4" name="Text 2"/>
          <p:cNvSpPr/>
          <p:nvPr/>
        </p:nvSpPr>
        <p:spPr>
          <a:xfrm>
            <a:off x="822960" y="868680"/>
            <a:ext cx="10543032" cy="548640"/>
          </a:xfrm>
          <a:prstGeom prst="rect">
            <a:avLst/>
          </a:prstGeom>
          <a:noFill/>
          <a:ln/>
        </p:spPr>
        <p:txBody>
          <a:bodyPr wrap="square" lIns="0" tIns="0" rIns="0" bIns="0" rtlCol="0" anchor="ctr"/>
          <a:lstStyle/>
          <a:p>
            <a:pPr algn="l" indent="0" marL="0">
              <a:buNone/>
            </a:pPr>
            <a:r>
              <a:rPr lang="en-US" sz="3000" b="1" dirty="0">
                <a:solidFill>
                  <a:srgbClr val="1A1410"/>
                </a:solidFill>
                <a:latin typeface="Georgia" pitchFamily="34" charset="0"/>
                <a:ea typeface="Georgia" pitchFamily="34" charset="-122"/>
                <a:cs typeface="Georgia" pitchFamily="34" charset="-120"/>
              </a:rPr>
              <a:t>What the machine pulls on</a:t>
            </a:r>
            <a:endParaRPr lang="en-US" sz="3000" dirty="0"/>
          </a:p>
        </p:txBody>
      </p:sp>
      <p:sp>
        <p:nvSpPr>
          <p:cNvPr id="5" name="Shape 3"/>
          <p:cNvSpPr/>
          <p:nvPr/>
        </p:nvSpPr>
        <p:spPr>
          <a:xfrm>
            <a:off x="822960" y="1645920"/>
            <a:ext cx="640080" cy="640080"/>
          </a:xfrm>
          <a:prstGeom prst="ellipse">
            <a:avLst/>
          </a:prstGeom>
          <a:solidFill>
            <a:srgbClr val="4A3D8F"/>
          </a:solidFill>
          <a:ln/>
        </p:spPr>
      </p:sp>
      <p:sp>
        <p:nvSpPr>
          <p:cNvPr id="6" name="Text 4"/>
          <p:cNvSpPr/>
          <p:nvPr/>
        </p:nvSpPr>
        <p:spPr>
          <a:xfrm>
            <a:off x="822960" y="1645920"/>
            <a:ext cx="640080" cy="640080"/>
          </a:xfrm>
          <a:prstGeom prst="rect">
            <a:avLst/>
          </a:prstGeom>
          <a:noFill/>
          <a:ln/>
        </p:spPr>
        <p:txBody>
          <a:bodyPr wrap="square" lIns="0" tIns="0" rIns="0" bIns="0" rtlCol="0" anchor="ctr"/>
          <a:lstStyle/>
          <a:p>
            <a:pPr algn="ctr" indent="0" marL="0">
              <a:buNone/>
            </a:pPr>
            <a:r>
              <a:rPr lang="en-US" sz="2600" b="1" dirty="0">
                <a:solidFill>
                  <a:srgbClr val="FAF8F5"/>
                </a:solidFill>
                <a:latin typeface="Georgia" pitchFamily="34" charset="0"/>
                <a:ea typeface="Georgia" pitchFamily="34" charset="-122"/>
                <a:cs typeface="Georgia" pitchFamily="34" charset="-120"/>
              </a:rPr>
              <a:t>1</a:t>
            </a:r>
            <a:endParaRPr lang="en-US" sz="2600" dirty="0"/>
          </a:p>
        </p:txBody>
      </p:sp>
      <p:sp>
        <p:nvSpPr>
          <p:cNvPr id="7" name="Text 5"/>
          <p:cNvSpPr/>
          <p:nvPr/>
        </p:nvSpPr>
        <p:spPr>
          <a:xfrm>
            <a:off x="1737360" y="1600200"/>
            <a:ext cx="3657600" cy="457200"/>
          </a:xfrm>
          <a:prstGeom prst="rect">
            <a:avLst/>
          </a:prstGeom>
          <a:noFill/>
          <a:ln/>
        </p:spPr>
        <p:txBody>
          <a:bodyPr wrap="square" lIns="0" tIns="0" rIns="0" bIns="0" rtlCol="0" anchor="t"/>
          <a:lstStyle/>
          <a:p>
            <a:pPr algn="l" indent="0" marL="0">
              <a:buNone/>
            </a:pPr>
            <a:r>
              <a:rPr lang="en-US" sz="1900" b="1" dirty="0">
                <a:solidFill>
                  <a:srgbClr val="1A1410"/>
                </a:solidFill>
                <a:latin typeface="Georgia" pitchFamily="34" charset="0"/>
                <a:ea typeface="Georgia" pitchFamily="34" charset="-122"/>
                <a:cs typeface="Georgia" pitchFamily="34" charset="-120"/>
              </a:rPr>
              <a:t>Negativity bias</a:t>
            </a:r>
            <a:endParaRPr lang="en-US" sz="1900" dirty="0"/>
          </a:p>
        </p:txBody>
      </p:sp>
      <p:sp>
        <p:nvSpPr>
          <p:cNvPr id="8" name="Text 6"/>
          <p:cNvSpPr/>
          <p:nvPr/>
        </p:nvSpPr>
        <p:spPr>
          <a:xfrm>
            <a:off x="1737360" y="2039112"/>
            <a:ext cx="9628632" cy="685800"/>
          </a:xfrm>
          <a:prstGeom prst="rect">
            <a:avLst/>
          </a:prstGeom>
          <a:noFill/>
          <a:ln/>
        </p:spPr>
        <p:txBody>
          <a:bodyPr wrap="square" lIns="0" tIns="0" rIns="0" bIns="0" rtlCol="0" anchor="t"/>
          <a:lstStyle/>
          <a:p>
            <a:pPr algn="l" indent="0" marL="0">
              <a:buNone/>
            </a:pPr>
            <a:r>
              <a:rPr lang="en-US" sz="1450" dirty="0">
                <a:solidFill>
                  <a:srgbClr val="6B6157"/>
                </a:solidFill>
                <a:latin typeface="Georgia" pitchFamily="34" charset="0"/>
                <a:ea typeface="Georgia" pitchFamily="34" charset="-122"/>
                <a:cs typeface="Georgia" pitchFamily="34" charset="-120"/>
              </a:rPr>
              <a:t>We weight threats above good news. Outrage and fear travel furthest — so the optimiser surfaces them.</a:t>
            </a:r>
            <a:endParaRPr lang="en-US" sz="1450" dirty="0"/>
          </a:p>
        </p:txBody>
      </p:sp>
      <p:sp>
        <p:nvSpPr>
          <p:cNvPr id="9" name="Shape 7"/>
          <p:cNvSpPr/>
          <p:nvPr/>
        </p:nvSpPr>
        <p:spPr>
          <a:xfrm>
            <a:off x="822960" y="2816352"/>
            <a:ext cx="640080" cy="640080"/>
          </a:xfrm>
          <a:prstGeom prst="ellipse">
            <a:avLst/>
          </a:prstGeom>
          <a:solidFill>
            <a:srgbClr val="9A3B3B"/>
          </a:solidFill>
          <a:ln/>
        </p:spPr>
      </p:sp>
      <p:sp>
        <p:nvSpPr>
          <p:cNvPr id="10" name="Text 8"/>
          <p:cNvSpPr/>
          <p:nvPr/>
        </p:nvSpPr>
        <p:spPr>
          <a:xfrm>
            <a:off x="822960" y="2816352"/>
            <a:ext cx="640080" cy="640080"/>
          </a:xfrm>
          <a:prstGeom prst="rect">
            <a:avLst/>
          </a:prstGeom>
          <a:noFill/>
          <a:ln/>
        </p:spPr>
        <p:txBody>
          <a:bodyPr wrap="square" lIns="0" tIns="0" rIns="0" bIns="0" rtlCol="0" anchor="ctr"/>
          <a:lstStyle/>
          <a:p>
            <a:pPr algn="ctr" indent="0" marL="0">
              <a:buNone/>
            </a:pPr>
            <a:r>
              <a:rPr lang="en-US" sz="2600" b="1" dirty="0">
                <a:solidFill>
                  <a:srgbClr val="FAF8F5"/>
                </a:solidFill>
                <a:latin typeface="Georgia" pitchFamily="34" charset="0"/>
                <a:ea typeface="Georgia" pitchFamily="34" charset="-122"/>
                <a:cs typeface="Georgia" pitchFamily="34" charset="-120"/>
              </a:rPr>
              <a:t>2</a:t>
            </a:r>
            <a:endParaRPr lang="en-US" sz="2600" dirty="0"/>
          </a:p>
        </p:txBody>
      </p:sp>
      <p:sp>
        <p:nvSpPr>
          <p:cNvPr id="11" name="Text 9"/>
          <p:cNvSpPr/>
          <p:nvPr/>
        </p:nvSpPr>
        <p:spPr>
          <a:xfrm>
            <a:off x="1737360" y="2770632"/>
            <a:ext cx="3657600" cy="457200"/>
          </a:xfrm>
          <a:prstGeom prst="rect">
            <a:avLst/>
          </a:prstGeom>
          <a:noFill/>
          <a:ln/>
        </p:spPr>
        <p:txBody>
          <a:bodyPr wrap="square" lIns="0" tIns="0" rIns="0" bIns="0" rtlCol="0" anchor="t"/>
          <a:lstStyle/>
          <a:p>
            <a:pPr algn="l" indent="0" marL="0">
              <a:buNone/>
            </a:pPr>
            <a:r>
              <a:rPr lang="en-US" sz="1900" b="1" dirty="0">
                <a:solidFill>
                  <a:srgbClr val="1A1410"/>
                </a:solidFill>
                <a:latin typeface="Georgia" pitchFamily="34" charset="0"/>
                <a:ea typeface="Georgia" pitchFamily="34" charset="-122"/>
                <a:cs typeface="Georgia" pitchFamily="34" charset="-120"/>
              </a:rPr>
              <a:t>Dopamine — the wanting</a:t>
            </a:r>
            <a:endParaRPr lang="en-US" sz="1900" dirty="0"/>
          </a:p>
        </p:txBody>
      </p:sp>
      <p:sp>
        <p:nvSpPr>
          <p:cNvPr id="12" name="Text 10"/>
          <p:cNvSpPr/>
          <p:nvPr/>
        </p:nvSpPr>
        <p:spPr>
          <a:xfrm>
            <a:off x="1737360" y="3209544"/>
            <a:ext cx="9628632" cy="685800"/>
          </a:xfrm>
          <a:prstGeom prst="rect">
            <a:avLst/>
          </a:prstGeom>
          <a:noFill/>
          <a:ln/>
        </p:spPr>
        <p:txBody>
          <a:bodyPr wrap="square" lIns="0" tIns="0" rIns="0" bIns="0" rtlCol="0" anchor="t"/>
          <a:lstStyle/>
          <a:p>
            <a:pPr algn="l" indent="0" marL="0">
              <a:buNone/>
            </a:pPr>
            <a:r>
              <a:rPr lang="en-US" sz="1450" dirty="0">
                <a:solidFill>
                  <a:srgbClr val="6B6157"/>
                </a:solidFill>
                <a:latin typeface="Georgia" pitchFamily="34" charset="0"/>
                <a:ea typeface="Georgia" pitchFamily="34" charset="-122"/>
                <a:cs typeface="Georgia" pitchFamily="34" charset="-120"/>
              </a:rPr>
              <a:t>Dopamine drives seeking, not satisfaction. A like or alert creates the urge for the next one (Berridge).</a:t>
            </a:r>
            <a:endParaRPr lang="en-US" sz="1450" dirty="0"/>
          </a:p>
        </p:txBody>
      </p:sp>
      <p:sp>
        <p:nvSpPr>
          <p:cNvPr id="13" name="Shape 11"/>
          <p:cNvSpPr/>
          <p:nvPr/>
        </p:nvSpPr>
        <p:spPr>
          <a:xfrm>
            <a:off x="822960" y="3986784"/>
            <a:ext cx="640080" cy="640080"/>
          </a:xfrm>
          <a:prstGeom prst="ellipse">
            <a:avLst/>
          </a:prstGeom>
          <a:solidFill>
            <a:srgbClr val="3B6B4A"/>
          </a:solidFill>
          <a:ln/>
        </p:spPr>
      </p:sp>
      <p:sp>
        <p:nvSpPr>
          <p:cNvPr id="14" name="Text 12"/>
          <p:cNvSpPr/>
          <p:nvPr/>
        </p:nvSpPr>
        <p:spPr>
          <a:xfrm>
            <a:off x="822960" y="3986784"/>
            <a:ext cx="640080" cy="640080"/>
          </a:xfrm>
          <a:prstGeom prst="rect">
            <a:avLst/>
          </a:prstGeom>
          <a:noFill/>
          <a:ln/>
        </p:spPr>
        <p:txBody>
          <a:bodyPr wrap="square" lIns="0" tIns="0" rIns="0" bIns="0" rtlCol="0" anchor="ctr"/>
          <a:lstStyle/>
          <a:p>
            <a:pPr algn="ctr" indent="0" marL="0">
              <a:buNone/>
            </a:pPr>
            <a:r>
              <a:rPr lang="en-US" sz="2600" b="1" dirty="0">
                <a:solidFill>
                  <a:srgbClr val="FAF8F5"/>
                </a:solidFill>
                <a:latin typeface="Georgia" pitchFamily="34" charset="0"/>
                <a:ea typeface="Georgia" pitchFamily="34" charset="-122"/>
                <a:cs typeface="Georgia" pitchFamily="34" charset="-120"/>
              </a:rPr>
              <a:t>3</a:t>
            </a:r>
            <a:endParaRPr lang="en-US" sz="2600" dirty="0"/>
          </a:p>
        </p:txBody>
      </p:sp>
      <p:sp>
        <p:nvSpPr>
          <p:cNvPr id="15" name="Text 13"/>
          <p:cNvSpPr/>
          <p:nvPr/>
        </p:nvSpPr>
        <p:spPr>
          <a:xfrm>
            <a:off x="1737360" y="3941064"/>
            <a:ext cx="3657600" cy="457200"/>
          </a:xfrm>
          <a:prstGeom prst="rect">
            <a:avLst/>
          </a:prstGeom>
          <a:noFill/>
          <a:ln/>
        </p:spPr>
        <p:txBody>
          <a:bodyPr wrap="square" lIns="0" tIns="0" rIns="0" bIns="0" rtlCol="0" anchor="t"/>
          <a:lstStyle/>
          <a:p>
            <a:pPr algn="l" indent="0" marL="0">
              <a:buNone/>
            </a:pPr>
            <a:r>
              <a:rPr lang="en-US" sz="1900" b="1" dirty="0">
                <a:solidFill>
                  <a:srgbClr val="1A1410"/>
                </a:solidFill>
                <a:latin typeface="Georgia" pitchFamily="34" charset="0"/>
                <a:ea typeface="Georgia" pitchFamily="34" charset="-122"/>
                <a:cs typeface="Georgia" pitchFamily="34" charset="-120"/>
              </a:rPr>
              <a:t>Social validation</a:t>
            </a:r>
            <a:endParaRPr lang="en-US" sz="1900" dirty="0"/>
          </a:p>
        </p:txBody>
      </p:sp>
      <p:sp>
        <p:nvSpPr>
          <p:cNvPr id="16" name="Text 14"/>
          <p:cNvSpPr/>
          <p:nvPr/>
        </p:nvSpPr>
        <p:spPr>
          <a:xfrm>
            <a:off x="1737360" y="4379976"/>
            <a:ext cx="9628632" cy="685800"/>
          </a:xfrm>
          <a:prstGeom prst="rect">
            <a:avLst/>
          </a:prstGeom>
          <a:noFill/>
          <a:ln/>
        </p:spPr>
        <p:txBody>
          <a:bodyPr wrap="square" lIns="0" tIns="0" rIns="0" bIns="0" rtlCol="0" anchor="t"/>
          <a:lstStyle/>
          <a:p>
            <a:pPr algn="l" indent="0" marL="0">
              <a:buNone/>
            </a:pPr>
            <a:r>
              <a:rPr lang="en-US" sz="1450" dirty="0">
                <a:solidFill>
                  <a:srgbClr val="6B6157"/>
                </a:solidFill>
                <a:latin typeface="Georgia" pitchFamily="34" charset="0"/>
                <a:ea typeface="Georgia" pitchFamily="34" charset="-122"/>
                <a:cs typeface="Georgia" pitchFamily="34" charset="-120"/>
              </a:rPr>
              <a:t>Approval runs on the same reward circuits as food. Platforms gamify it because it's measurable.</a:t>
            </a:r>
            <a:endParaRPr lang="en-US" sz="1450" dirty="0"/>
          </a:p>
        </p:txBody>
      </p:sp>
      <p:sp>
        <p:nvSpPr>
          <p:cNvPr id="17" name="Shape 15"/>
          <p:cNvSpPr/>
          <p:nvPr/>
        </p:nvSpPr>
        <p:spPr>
          <a:xfrm>
            <a:off x="822960" y="5157216"/>
            <a:ext cx="640080" cy="640080"/>
          </a:xfrm>
          <a:prstGeom prst="ellipse">
            <a:avLst/>
          </a:prstGeom>
          <a:solidFill>
            <a:srgbClr val="6B6157"/>
          </a:solidFill>
          <a:ln/>
        </p:spPr>
      </p:sp>
      <p:sp>
        <p:nvSpPr>
          <p:cNvPr id="18" name="Text 16"/>
          <p:cNvSpPr/>
          <p:nvPr/>
        </p:nvSpPr>
        <p:spPr>
          <a:xfrm>
            <a:off x="822960" y="5157216"/>
            <a:ext cx="640080" cy="640080"/>
          </a:xfrm>
          <a:prstGeom prst="rect">
            <a:avLst/>
          </a:prstGeom>
          <a:noFill/>
          <a:ln/>
        </p:spPr>
        <p:txBody>
          <a:bodyPr wrap="square" lIns="0" tIns="0" rIns="0" bIns="0" rtlCol="0" anchor="ctr"/>
          <a:lstStyle/>
          <a:p>
            <a:pPr algn="ctr" indent="0" marL="0">
              <a:buNone/>
            </a:pPr>
            <a:r>
              <a:rPr lang="en-US" sz="2600" b="1" dirty="0">
                <a:solidFill>
                  <a:srgbClr val="FAF8F5"/>
                </a:solidFill>
                <a:latin typeface="Georgia" pitchFamily="34" charset="0"/>
                <a:ea typeface="Georgia" pitchFamily="34" charset="-122"/>
                <a:cs typeface="Georgia" pitchFamily="34" charset="-120"/>
              </a:rPr>
              <a:t>4</a:t>
            </a:r>
            <a:endParaRPr lang="en-US" sz="2600" dirty="0"/>
          </a:p>
        </p:txBody>
      </p:sp>
      <p:sp>
        <p:nvSpPr>
          <p:cNvPr id="19" name="Text 17"/>
          <p:cNvSpPr/>
          <p:nvPr/>
        </p:nvSpPr>
        <p:spPr>
          <a:xfrm>
            <a:off x="1737360" y="5111496"/>
            <a:ext cx="3657600" cy="457200"/>
          </a:xfrm>
          <a:prstGeom prst="rect">
            <a:avLst/>
          </a:prstGeom>
          <a:noFill/>
          <a:ln/>
        </p:spPr>
        <p:txBody>
          <a:bodyPr wrap="square" lIns="0" tIns="0" rIns="0" bIns="0" rtlCol="0" anchor="t"/>
          <a:lstStyle/>
          <a:p>
            <a:pPr algn="l" indent="0" marL="0">
              <a:buNone/>
            </a:pPr>
            <a:r>
              <a:rPr lang="en-US" sz="1900" b="1" dirty="0">
                <a:solidFill>
                  <a:srgbClr val="1A1410"/>
                </a:solidFill>
                <a:latin typeface="Georgia" pitchFamily="34" charset="0"/>
                <a:ea typeface="Georgia" pitchFamily="34" charset="-122"/>
                <a:cs typeface="Georgia" pitchFamily="34" charset="-120"/>
              </a:rPr>
              <a:t>Gradual drift</a:t>
            </a:r>
            <a:endParaRPr lang="en-US" sz="1900" dirty="0"/>
          </a:p>
        </p:txBody>
      </p:sp>
      <p:sp>
        <p:nvSpPr>
          <p:cNvPr id="20" name="Text 18"/>
          <p:cNvSpPr/>
          <p:nvPr/>
        </p:nvSpPr>
        <p:spPr>
          <a:xfrm>
            <a:off x="1737360" y="5550408"/>
            <a:ext cx="9628632" cy="685800"/>
          </a:xfrm>
          <a:prstGeom prst="rect">
            <a:avLst/>
          </a:prstGeom>
          <a:noFill/>
          <a:ln/>
        </p:spPr>
        <p:txBody>
          <a:bodyPr wrap="square" lIns="0" tIns="0" rIns="0" bIns="0" rtlCol="0" anchor="t"/>
          <a:lstStyle/>
          <a:p>
            <a:pPr algn="l" indent="0" marL="0">
              <a:buNone/>
            </a:pPr>
            <a:r>
              <a:rPr lang="en-US" sz="1450" dirty="0">
                <a:solidFill>
                  <a:srgbClr val="6B6157"/>
                </a:solidFill>
                <a:latin typeface="Georgia" pitchFamily="34" charset="0"/>
                <a:ea typeface="Georgia" pitchFamily="34" charset="-122"/>
                <a:cs typeface="Georgia" pitchFamily="34" charset="-120"/>
              </a:rPr>
              <a:t>We can't feel slow, consistent shifts. Advertising normalisation relies on it; whether recommendation drives radicalisation on its own is contested.</a:t>
            </a:r>
            <a:endParaRPr lang="en-US" sz="1450" dirty="0"/>
          </a:p>
        </p:txBody>
      </p:sp>
      <p:sp>
        <p:nvSpPr>
          <p:cNvPr id="21" name="Text 19"/>
          <p:cNvSpPr/>
          <p:nvPr/>
        </p:nvSpPr>
        <p:spPr>
          <a:xfrm>
            <a:off x="822960" y="6446520"/>
            <a:ext cx="10543032" cy="274320"/>
          </a:xfrm>
          <a:prstGeom prst="rect">
            <a:avLst/>
          </a:prstGeom>
          <a:noFill/>
          <a:ln/>
        </p:spPr>
        <p:txBody>
          <a:bodyPr wrap="square" lIns="0" tIns="0" rIns="0" bIns="0" rtlCol="0" anchor="ctr"/>
          <a:lstStyle/>
          <a:p>
            <a:pPr algn="l" indent="0" marL="0">
              <a:buNone/>
            </a:pPr>
            <a:r>
              <a:rPr lang="en-US" sz="950" i="1" dirty="0">
                <a:solidFill>
                  <a:srgbClr val="756D65"/>
                </a:solidFill>
                <a:latin typeface="Georgia" pitchFamily="34" charset="0"/>
                <a:ea typeface="Georgia" pitchFamily="34" charset="-122"/>
                <a:cs typeface="Georgia" pitchFamily="34" charset="-120"/>
              </a:rPr>
              <a:t>Sources: Berridge &amp; Robinson (1998, 2016); Lembke, Dopamine Nation (2021); Rozin &amp; Royzman; Baumeister et al.; Eisenberger.</a:t>
            </a:r>
            <a:endParaRPr lang="en-US" sz="9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AF8F5"/>
        </a:solidFill>
      </p:bgPr>
    </p:bg>
    <p:spTree>
      <p:nvGrpSpPr>
        <p:cNvPr id="1" name=""/>
        <p:cNvGrpSpPr/>
        <p:nvPr/>
      </p:nvGrpSpPr>
      <p:grpSpPr>
        <a:xfrm>
          <a:off x="0" y="0"/>
          <a:ext cx="0" cy="0"/>
          <a:chOff x="0" y="0"/>
          <a:chExt cx="0" cy="0"/>
        </a:xfrm>
      </p:grpSpPr>
      <p:sp>
        <p:nvSpPr>
          <p:cNvPr id="2" name="Text 0"/>
          <p:cNvSpPr/>
          <p:nvPr/>
        </p:nvSpPr>
        <p:spPr>
          <a:xfrm>
            <a:off x="6094476" y="6437376"/>
            <a:ext cx="5271516" cy="274320"/>
          </a:xfrm>
          <a:prstGeom prst="rect">
            <a:avLst/>
          </a:prstGeom>
          <a:noFill/>
          <a:ln/>
        </p:spPr>
        <p:txBody>
          <a:bodyPr wrap="square" lIns="0" tIns="0" rIns="0" bIns="0" rtlCol="0" anchor="ctr"/>
          <a:lstStyle/>
          <a:p>
            <a:pPr algn="r" indent="0" marL="0">
              <a:buNone/>
            </a:pPr>
            <a:r>
              <a:rPr lang="en-US" sz="1000" i="1" dirty="0">
                <a:solidFill>
                  <a:srgbClr val="756D65"/>
                </a:solidFill>
                <a:latin typeface="Georgia" pitchFamily="34" charset="0"/>
                <a:ea typeface="Georgia" pitchFamily="34" charset="-122"/>
                <a:cs typeface="Georgia" pitchFamily="34" charset="-120"/>
              </a:rPr>
              <a:t>Updated 25 October 2026</a:t>
            </a:r>
            <a:endParaRPr lang="en-US" sz="1000" dirty="0"/>
          </a:p>
        </p:txBody>
      </p:sp>
      <p:sp>
        <p:nvSpPr>
          <p:cNvPr id="3" name="Text 1"/>
          <p:cNvSpPr/>
          <p:nvPr/>
        </p:nvSpPr>
        <p:spPr>
          <a:xfrm>
            <a:off x="822960" y="566928"/>
            <a:ext cx="10543032" cy="274320"/>
          </a:xfrm>
          <a:prstGeom prst="rect">
            <a:avLst/>
          </a:prstGeom>
          <a:noFill/>
          <a:ln/>
        </p:spPr>
        <p:txBody>
          <a:bodyPr wrap="square" lIns="0" tIns="0" rIns="0" bIns="0" rtlCol="0" anchor="ctr"/>
          <a:lstStyle/>
          <a:p>
            <a:pPr algn="l" indent="0" marL="0">
              <a:buNone/>
            </a:pPr>
            <a:r>
              <a:rPr lang="en-US" sz="1200" b="1" spc="200" kern="0" dirty="0">
                <a:solidFill>
                  <a:srgbClr val="4A3D8F"/>
                </a:solidFill>
                <a:latin typeface="Courier New" pitchFamily="34" charset="0"/>
                <a:ea typeface="Courier New" pitchFamily="34" charset="-122"/>
                <a:cs typeface="Courier New" pitchFamily="34" charset="-120"/>
              </a:rPr>
              <a:t>THE EXPLOIT · WHAT FOLLOWS FROM THIS</a:t>
            </a:r>
            <a:endParaRPr lang="en-US" sz="1200" dirty="0"/>
          </a:p>
        </p:txBody>
      </p:sp>
      <p:sp>
        <p:nvSpPr>
          <p:cNvPr id="4" name="Text 2"/>
          <p:cNvSpPr/>
          <p:nvPr/>
        </p:nvSpPr>
        <p:spPr>
          <a:xfrm>
            <a:off x="822960" y="1371600"/>
            <a:ext cx="10543032" cy="914400"/>
          </a:xfrm>
          <a:prstGeom prst="rect">
            <a:avLst/>
          </a:prstGeom>
          <a:noFill/>
          <a:ln/>
        </p:spPr>
        <p:txBody>
          <a:bodyPr wrap="square" lIns="0" tIns="0" rIns="0" bIns="0" rtlCol="0" anchor="ctr"/>
          <a:lstStyle/>
          <a:p>
            <a:pPr algn="l" indent="0" marL="0">
              <a:buNone/>
            </a:pPr>
            <a:r>
              <a:rPr lang="en-US" sz="4400" b="1" dirty="0">
                <a:solidFill>
                  <a:srgbClr val="1A1410"/>
                </a:solidFill>
                <a:latin typeface="Georgia" pitchFamily="34" charset="0"/>
                <a:ea typeface="Georgia" pitchFamily="34" charset="-122"/>
                <a:cs typeface="Georgia" pitchFamily="34" charset="-120"/>
              </a:rPr>
              <a:t>So it was never about </a:t>
            </a:r>
            <a:pPr algn="l" indent="0" marL="0">
              <a:buNone/>
            </a:pPr>
            <a:r>
              <a:rPr lang="en-US" sz="4400" b="1" dirty="0">
                <a:solidFill>
                  <a:srgbClr val="4A3D8F"/>
                </a:solidFill>
                <a:latin typeface="Georgia" pitchFamily="34" charset="0"/>
                <a:ea typeface="Georgia" pitchFamily="34" charset="-122"/>
                <a:cs typeface="Georgia" pitchFamily="34" charset="-120"/>
              </a:rPr>
              <a:t>willpower.</a:t>
            </a:r>
            <a:endParaRPr lang="en-US" sz="4400" dirty="0"/>
          </a:p>
        </p:txBody>
      </p:sp>
      <p:sp>
        <p:nvSpPr>
          <p:cNvPr id="5" name="Text 3"/>
          <p:cNvSpPr/>
          <p:nvPr/>
        </p:nvSpPr>
        <p:spPr>
          <a:xfrm>
            <a:off x="822960" y="2834640"/>
            <a:ext cx="10543032" cy="1463040"/>
          </a:xfrm>
          <a:prstGeom prst="rect">
            <a:avLst/>
          </a:prstGeom>
          <a:noFill/>
          <a:ln/>
        </p:spPr>
        <p:txBody>
          <a:bodyPr wrap="square" lIns="0" tIns="0" rIns="0" bIns="0" rtlCol="0" anchor="ctr"/>
          <a:lstStyle/>
          <a:p>
            <a:pPr algn="l" indent="0" marL="0">
              <a:lnSpc>
                <a:spcPct val="130000"/>
              </a:lnSpc>
              <a:buNone/>
            </a:pPr>
            <a:r>
              <a:rPr lang="en-US" sz="2200" dirty="0">
                <a:solidFill>
                  <a:srgbClr val="1A1410"/>
                </a:solidFill>
                <a:latin typeface="Georgia" pitchFamily="34" charset="0"/>
                <a:ea typeface="Georgia" pitchFamily="34" charset="-122"/>
                <a:cs typeface="Georgia" pitchFamily="34" charset="-120"/>
              </a:rPr>
              <a:t>A system refined by teams of engineers against billions of data points, aimed at the oldest features of your brain. </a:t>
            </a:r>
            <a:pPr algn="l" indent="0" marL="0">
              <a:lnSpc>
                <a:spcPct val="130000"/>
              </a:lnSpc>
              <a:buNone/>
            </a:pPr>
            <a:r>
              <a:rPr lang="en-US" sz="2200" b="1" dirty="0">
                <a:solidFill>
                  <a:srgbClr val="1A1410"/>
                </a:solidFill>
                <a:latin typeface="Georgia" pitchFamily="34" charset="0"/>
                <a:ea typeface="Georgia" pitchFamily="34" charset="-122"/>
                <a:cs typeface="Georgia" pitchFamily="34" charset="-120"/>
              </a:rPr>
              <a:t>Losing track of an hour was not a personal failing.</a:t>
            </a:r>
            <a:endParaRPr lang="en-US" sz="2200" dirty="0"/>
          </a:p>
        </p:txBody>
      </p:sp>
      <p:sp>
        <p:nvSpPr>
          <p:cNvPr id="6" name="Text 4"/>
          <p:cNvSpPr/>
          <p:nvPr/>
        </p:nvSpPr>
        <p:spPr>
          <a:xfrm>
            <a:off x="822960" y="4754880"/>
            <a:ext cx="10543032" cy="1005840"/>
          </a:xfrm>
          <a:prstGeom prst="rect">
            <a:avLst/>
          </a:prstGeom>
          <a:noFill/>
          <a:ln/>
        </p:spPr>
        <p:txBody>
          <a:bodyPr wrap="square" lIns="0" tIns="0" rIns="0" bIns="0" rtlCol="0" anchor="ctr"/>
          <a:lstStyle/>
          <a:p>
            <a:pPr algn="l" indent="0" marL="0">
              <a:lnSpc>
                <a:spcPct val="120000"/>
              </a:lnSpc>
              <a:buNone/>
            </a:pPr>
            <a:r>
              <a:rPr lang="en-US" sz="1900" i="1" dirty="0">
                <a:solidFill>
                  <a:srgbClr val="4A3D8F"/>
                </a:solidFill>
                <a:latin typeface="Georgia" pitchFamily="34" charset="0"/>
                <a:ea typeface="Georgia" pitchFamily="34" charset="-122"/>
                <a:cs typeface="Georgia" pitchFamily="34" charset="-120"/>
              </a:rPr>
              <a:t>This is why the site never calls it “addiction” — only “designed to be this compelling.” The accurate frame keeps you capable of doing something about it.</a:t>
            </a:r>
            <a:endParaRPr lang="en-US" sz="1900" dirty="0"/>
          </a:p>
        </p:txBody>
      </p:sp>
      <p:sp>
        <p:nvSpPr>
          <p:cNvPr id="7" name="Text 5"/>
          <p:cNvSpPr/>
          <p:nvPr/>
        </p:nvSpPr>
        <p:spPr>
          <a:xfrm>
            <a:off x="822960" y="6446520"/>
            <a:ext cx="10543032" cy="274320"/>
          </a:xfrm>
          <a:prstGeom prst="rect">
            <a:avLst/>
          </a:prstGeom>
          <a:noFill/>
          <a:ln/>
        </p:spPr>
        <p:txBody>
          <a:bodyPr wrap="square" lIns="0" tIns="0" rIns="0" bIns="0" rtlCol="0" anchor="ctr"/>
          <a:lstStyle/>
          <a:p>
            <a:pPr algn="l" indent="0" marL="0">
              <a:buNone/>
            </a:pPr>
            <a:r>
              <a:rPr lang="en-US" sz="950" i="1" dirty="0">
                <a:solidFill>
                  <a:srgbClr val="756D65"/>
                </a:solidFill>
                <a:latin typeface="Georgia" pitchFamily="34" charset="0"/>
                <a:ea typeface="Georgia" pitchFamily="34" charset="-122"/>
                <a:cs typeface="Georgia" pitchFamily="34" charset="-120"/>
              </a:rPr>
              <a:t>Sources: on the ‘addiction’ framing — Scientific Reports (2025).</a:t>
            </a:r>
            <a:endParaRPr lang="en-US" sz="9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5F0E8"/>
        </a:solidFill>
      </p:bgPr>
    </p:bg>
    <p:spTree>
      <p:nvGrpSpPr>
        <p:cNvPr id="1" name=""/>
        <p:cNvGrpSpPr/>
        <p:nvPr/>
      </p:nvGrpSpPr>
      <p:grpSpPr>
        <a:xfrm>
          <a:off x="0" y="0"/>
          <a:ext cx="0" cy="0"/>
          <a:chOff x="0" y="0"/>
          <a:chExt cx="0" cy="0"/>
        </a:xfrm>
      </p:grpSpPr>
      <p:sp>
        <p:nvSpPr>
          <p:cNvPr id="2" name="Text 0"/>
          <p:cNvSpPr/>
          <p:nvPr/>
        </p:nvSpPr>
        <p:spPr>
          <a:xfrm>
            <a:off x="6094476" y="6437376"/>
            <a:ext cx="5271516" cy="274320"/>
          </a:xfrm>
          <a:prstGeom prst="rect">
            <a:avLst/>
          </a:prstGeom>
          <a:noFill/>
          <a:ln/>
        </p:spPr>
        <p:txBody>
          <a:bodyPr wrap="square" lIns="0" tIns="0" rIns="0" bIns="0" rtlCol="0" anchor="ctr"/>
          <a:lstStyle/>
          <a:p>
            <a:pPr algn="r" indent="0" marL="0">
              <a:buNone/>
            </a:pPr>
            <a:r>
              <a:rPr lang="en-US" sz="1000" i="1" dirty="0">
                <a:solidFill>
                  <a:srgbClr val="756D65"/>
                </a:solidFill>
                <a:latin typeface="Georgia" pitchFamily="34" charset="0"/>
                <a:ea typeface="Georgia" pitchFamily="34" charset="-122"/>
                <a:cs typeface="Georgia" pitchFamily="34" charset="-120"/>
              </a:rPr>
              <a:t>Updated 25 October 2026</a:t>
            </a:r>
            <a:endParaRPr lang="en-US" sz="1000" dirty="0"/>
          </a:p>
        </p:txBody>
      </p:sp>
      <p:sp>
        <p:nvSpPr>
          <p:cNvPr id="3" name="Text 1"/>
          <p:cNvSpPr/>
          <p:nvPr/>
        </p:nvSpPr>
        <p:spPr>
          <a:xfrm>
            <a:off x="822960" y="2240280"/>
            <a:ext cx="10543032" cy="274320"/>
          </a:xfrm>
          <a:prstGeom prst="rect">
            <a:avLst/>
          </a:prstGeom>
          <a:noFill/>
          <a:ln/>
        </p:spPr>
        <p:txBody>
          <a:bodyPr wrap="square" lIns="0" tIns="0" rIns="0" bIns="0" rtlCol="0" anchor="ctr"/>
          <a:lstStyle/>
          <a:p>
            <a:pPr algn="l" indent="0" marL="0">
              <a:buNone/>
            </a:pPr>
            <a:r>
              <a:rPr lang="en-US" sz="1200" b="1" spc="200" kern="0" dirty="0">
                <a:solidFill>
                  <a:srgbClr val="4A3D8F"/>
                </a:solidFill>
                <a:latin typeface="Courier New" pitchFamily="34" charset="0"/>
                <a:ea typeface="Courier New" pitchFamily="34" charset="-122"/>
                <a:cs typeface="Courier New" pitchFamily="34" charset="-120"/>
              </a:rPr>
              <a:t>SHOW, DON'T TELL</a:t>
            </a:r>
            <a:endParaRPr lang="en-US" sz="1200" dirty="0"/>
          </a:p>
        </p:txBody>
      </p:sp>
      <p:sp>
        <p:nvSpPr>
          <p:cNvPr id="4" name="Shape 2"/>
          <p:cNvSpPr/>
          <p:nvPr/>
        </p:nvSpPr>
        <p:spPr>
          <a:xfrm>
            <a:off x="822960" y="2606040"/>
            <a:ext cx="822960" cy="32004"/>
          </a:xfrm>
          <a:prstGeom prst="rect">
            <a:avLst/>
          </a:prstGeom>
          <a:solidFill>
            <a:srgbClr val="4A3D8F"/>
          </a:solidFill>
          <a:ln/>
        </p:spPr>
      </p:sp>
      <p:sp>
        <p:nvSpPr>
          <p:cNvPr id="5" name="Text 3"/>
          <p:cNvSpPr/>
          <p:nvPr/>
        </p:nvSpPr>
        <p:spPr>
          <a:xfrm>
            <a:off x="822960" y="2926080"/>
            <a:ext cx="10543032" cy="822960"/>
          </a:xfrm>
          <a:prstGeom prst="rect">
            <a:avLst/>
          </a:prstGeom>
          <a:noFill/>
          <a:ln/>
        </p:spPr>
        <p:txBody>
          <a:bodyPr wrap="square" lIns="0" tIns="0" rIns="0" bIns="0" rtlCol="0" anchor="ctr"/>
          <a:lstStyle/>
          <a:p>
            <a:pPr algn="l" indent="0" marL="0">
              <a:buNone/>
            </a:pPr>
            <a:r>
              <a:rPr lang="en-US" sz="4400" b="1" dirty="0">
                <a:solidFill>
                  <a:srgbClr val="1A1410"/>
                </a:solidFill>
                <a:latin typeface="Georgia" pitchFamily="34" charset="0"/>
                <a:ea typeface="Georgia" pitchFamily="34" charset="-122"/>
                <a:cs typeface="Georgia" pitchFamily="34" charset="-120"/>
              </a:rPr>
              <a:t>See it for yourself.</a:t>
            </a:r>
            <a:endParaRPr lang="en-US" sz="4400" dirty="0"/>
          </a:p>
        </p:txBody>
      </p:sp>
      <p:sp>
        <p:nvSpPr>
          <p:cNvPr id="6" name="Text 4"/>
          <p:cNvSpPr/>
          <p:nvPr/>
        </p:nvSpPr>
        <p:spPr>
          <a:xfrm>
            <a:off x="822960" y="4023360"/>
            <a:ext cx="10085832" cy="914400"/>
          </a:xfrm>
          <a:prstGeom prst="rect">
            <a:avLst/>
          </a:prstGeom>
          <a:noFill/>
          <a:ln/>
        </p:spPr>
        <p:txBody>
          <a:bodyPr wrap="square" lIns="0" tIns="0" rIns="0" bIns="0" rtlCol="0" anchor="ctr"/>
          <a:lstStyle/>
          <a:p>
            <a:pPr algn="l" indent="0" marL="0">
              <a:lnSpc>
                <a:spcPct val="125000"/>
              </a:lnSpc>
              <a:buNone/>
            </a:pPr>
            <a:r>
              <a:rPr lang="en-US" sz="2000" dirty="0">
                <a:solidFill>
                  <a:srgbClr val="6B6157"/>
                </a:solidFill>
                <a:latin typeface="Georgia" pitchFamily="34" charset="0"/>
                <a:ea typeface="Georgia" pitchFamily="34" charset="-122"/>
                <a:cs typeface="Georgia" pitchFamily="34" charset="-120"/>
              </a:rPr>
              <a:t>The site turns each claim into a safe sandbox — demos that store nothing, create no account, and always show the exit. Two are worth running live.</a:t>
            </a:r>
            <a:endParaRPr lang="en-US" sz="2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AF8F5"/>
        </a:solidFill>
      </p:bgPr>
    </p:bg>
    <p:spTree>
      <p:nvGrpSpPr>
        <p:cNvPr id="1" name=""/>
        <p:cNvGrpSpPr/>
        <p:nvPr/>
      </p:nvGrpSpPr>
      <p:grpSpPr>
        <a:xfrm>
          <a:off x="0" y="0"/>
          <a:ext cx="0" cy="0"/>
          <a:chOff x="0" y="0"/>
          <a:chExt cx="0" cy="0"/>
        </a:xfrm>
      </p:grpSpPr>
      <p:sp>
        <p:nvSpPr>
          <p:cNvPr id="2" name="Text 0"/>
          <p:cNvSpPr/>
          <p:nvPr/>
        </p:nvSpPr>
        <p:spPr>
          <a:xfrm>
            <a:off x="6094476" y="6437376"/>
            <a:ext cx="5271516" cy="274320"/>
          </a:xfrm>
          <a:prstGeom prst="rect">
            <a:avLst/>
          </a:prstGeom>
          <a:noFill/>
          <a:ln/>
        </p:spPr>
        <p:txBody>
          <a:bodyPr wrap="square" lIns="0" tIns="0" rIns="0" bIns="0" rtlCol="0" anchor="ctr"/>
          <a:lstStyle/>
          <a:p>
            <a:pPr algn="r" indent="0" marL="0">
              <a:buNone/>
            </a:pPr>
            <a:r>
              <a:rPr lang="en-US" sz="1000" i="1" dirty="0">
                <a:solidFill>
                  <a:srgbClr val="756D65"/>
                </a:solidFill>
                <a:latin typeface="Georgia" pitchFamily="34" charset="0"/>
                <a:ea typeface="Georgia" pitchFamily="34" charset="-122"/>
                <a:cs typeface="Georgia" pitchFamily="34" charset="-120"/>
              </a:rPr>
              <a:t>Updated 25 October 2026</a:t>
            </a:r>
            <a:endParaRPr lang="en-US" sz="1000" dirty="0"/>
          </a:p>
        </p:txBody>
      </p:sp>
      <p:sp>
        <p:nvSpPr>
          <p:cNvPr id="3" name="Text 1"/>
          <p:cNvSpPr/>
          <p:nvPr/>
        </p:nvSpPr>
        <p:spPr>
          <a:xfrm>
            <a:off x="822960" y="566928"/>
            <a:ext cx="10543032" cy="274320"/>
          </a:xfrm>
          <a:prstGeom prst="rect">
            <a:avLst/>
          </a:prstGeom>
          <a:noFill/>
          <a:ln/>
        </p:spPr>
        <p:txBody>
          <a:bodyPr wrap="square" lIns="0" tIns="0" rIns="0" bIns="0" rtlCol="0" anchor="ctr"/>
          <a:lstStyle/>
          <a:p>
            <a:pPr algn="l" indent="0" marL="0">
              <a:buNone/>
            </a:pPr>
            <a:r>
              <a:rPr lang="en-US" sz="1200" b="1" spc="200" kern="0" dirty="0">
                <a:solidFill>
                  <a:srgbClr val="4A3D8F"/>
                </a:solidFill>
                <a:latin typeface="Courier New" pitchFamily="34" charset="0"/>
                <a:ea typeface="Courier New" pitchFamily="34" charset="-122"/>
                <a:cs typeface="Courier New" pitchFamily="34" charset="-120"/>
              </a:rPr>
              <a:t>LIVE DEMO · TRACKING &amp; TARGETING · 1 OF 3</a:t>
            </a:r>
            <a:endParaRPr lang="en-US" sz="1200" dirty="0"/>
          </a:p>
        </p:txBody>
      </p:sp>
      <p:sp>
        <p:nvSpPr>
          <p:cNvPr id="4" name="Text 2"/>
          <p:cNvSpPr/>
          <p:nvPr/>
        </p:nvSpPr>
        <p:spPr>
          <a:xfrm>
            <a:off x="822960" y="868680"/>
            <a:ext cx="10543032" cy="548640"/>
          </a:xfrm>
          <a:prstGeom prst="rect">
            <a:avLst/>
          </a:prstGeom>
          <a:noFill/>
          <a:ln/>
        </p:spPr>
        <p:txBody>
          <a:bodyPr wrap="square" lIns="0" tIns="0" rIns="0" bIns="0" rtlCol="0" anchor="ctr"/>
          <a:lstStyle/>
          <a:p>
            <a:pPr algn="l" indent="0" marL="0">
              <a:buNone/>
            </a:pPr>
            <a:r>
              <a:rPr lang="en-US" sz="3000" b="1" dirty="0">
                <a:solidFill>
                  <a:srgbClr val="1A1410"/>
                </a:solidFill>
                <a:latin typeface="Georgia" pitchFamily="34" charset="0"/>
                <a:ea typeface="Georgia" pitchFamily="34" charset="-122"/>
                <a:cs typeface="Georgia" pitchFamily="34" charset="-120"/>
              </a:rPr>
              <a:t>What your browser reveals</a:t>
            </a:r>
            <a:endParaRPr lang="en-US" sz="3000" dirty="0"/>
          </a:p>
        </p:txBody>
      </p:sp>
      <p:sp>
        <p:nvSpPr>
          <p:cNvPr id="5" name="Shape 3"/>
          <p:cNvSpPr/>
          <p:nvPr/>
        </p:nvSpPr>
        <p:spPr>
          <a:xfrm>
            <a:off x="822960" y="1600200"/>
            <a:ext cx="3240024" cy="2194560"/>
          </a:xfrm>
          <a:prstGeom prst="roundRect">
            <a:avLst>
              <a:gd name="adj" fmla="val 2500"/>
            </a:avLst>
          </a:prstGeom>
          <a:solidFill>
            <a:srgbClr val="FFFFFF"/>
          </a:solidFill>
          <a:ln w="12700">
            <a:solidFill>
              <a:srgbClr val="E2DDD8"/>
            </a:solidFill>
            <a:prstDash val="solid"/>
          </a:ln>
        </p:spPr>
      </p:sp>
      <p:sp>
        <p:nvSpPr>
          <p:cNvPr id="6" name="Text 4"/>
          <p:cNvSpPr/>
          <p:nvPr/>
        </p:nvSpPr>
        <p:spPr>
          <a:xfrm>
            <a:off x="1078992" y="1828800"/>
            <a:ext cx="2727960" cy="777240"/>
          </a:xfrm>
          <a:prstGeom prst="rect">
            <a:avLst/>
          </a:prstGeom>
          <a:noFill/>
          <a:ln/>
        </p:spPr>
        <p:txBody>
          <a:bodyPr wrap="square" lIns="0" tIns="0" rIns="0" bIns="0" rtlCol="0" anchor="t"/>
          <a:lstStyle/>
          <a:p>
            <a:pPr algn="l" indent="0" marL="0">
              <a:lnSpc>
                <a:spcPct val="105000"/>
              </a:lnSpc>
              <a:buNone/>
            </a:pPr>
            <a:r>
              <a:rPr lang="en-US" sz="1700" b="1" dirty="0">
                <a:solidFill>
                  <a:srgbClr val="4A3D8F"/>
                </a:solidFill>
                <a:latin typeface="Georgia" pitchFamily="34" charset="0"/>
                <a:ea typeface="Georgia" pitchFamily="34" charset="-122"/>
                <a:cs typeface="Georgia" pitchFamily="34" charset="-120"/>
              </a:rPr>
              <a:t>1 · It reads your device</a:t>
            </a:r>
            <a:endParaRPr lang="en-US" sz="1700" dirty="0"/>
          </a:p>
        </p:txBody>
      </p:sp>
      <p:sp>
        <p:nvSpPr>
          <p:cNvPr id="7" name="Text 5"/>
          <p:cNvSpPr/>
          <p:nvPr/>
        </p:nvSpPr>
        <p:spPr>
          <a:xfrm>
            <a:off x="1078992" y="2624328"/>
            <a:ext cx="2727960" cy="1097280"/>
          </a:xfrm>
          <a:prstGeom prst="rect">
            <a:avLst/>
          </a:prstGeom>
          <a:noFill/>
          <a:ln/>
        </p:spPr>
        <p:txBody>
          <a:bodyPr wrap="square" lIns="0" tIns="0" rIns="0" bIns="0" rtlCol="0" anchor="t"/>
          <a:lstStyle/>
          <a:p>
            <a:pPr algn="l" indent="0" marL="0">
              <a:lnSpc>
                <a:spcPct val="116000"/>
              </a:lnSpc>
              <a:buNone/>
            </a:pPr>
            <a:r>
              <a:rPr lang="en-US" sz="1350" dirty="0">
                <a:solidFill>
                  <a:srgbClr val="6B6157"/>
                </a:solidFill>
                <a:latin typeface="Georgia" pitchFamily="34" charset="0"/>
                <a:ea typeface="Georgia" pitchFamily="34" charset="-122"/>
                <a:cs typeface="Georgia" pitchFamily="34" charset="-120"/>
              </a:rPr>
              <a:t>Screen, language, timezone, settings — a fingerprint that can identify you without a cookie. Rarely a consent prompt (the EU says it needs one).</a:t>
            </a:r>
            <a:endParaRPr lang="en-US" sz="1350" dirty="0"/>
          </a:p>
        </p:txBody>
      </p:sp>
      <p:sp>
        <p:nvSpPr>
          <p:cNvPr id="8" name="Text 6"/>
          <p:cNvSpPr/>
          <p:nvPr/>
        </p:nvSpPr>
        <p:spPr>
          <a:xfrm>
            <a:off x="4017264" y="2423160"/>
            <a:ext cx="502920" cy="548640"/>
          </a:xfrm>
          <a:prstGeom prst="rect">
            <a:avLst/>
          </a:prstGeom>
          <a:noFill/>
          <a:ln/>
        </p:spPr>
        <p:txBody>
          <a:bodyPr wrap="square" lIns="0" tIns="0" rIns="0" bIns="0" rtlCol="0" anchor="ctr"/>
          <a:lstStyle/>
          <a:p>
            <a:pPr algn="ctr" indent="0" marL="0">
              <a:buNone/>
            </a:pPr>
            <a:r>
              <a:rPr lang="en-US" sz="2400" b="1" dirty="0">
                <a:solidFill>
                  <a:srgbClr val="756D65"/>
                </a:solidFill>
                <a:latin typeface="Georgia" pitchFamily="34" charset="0"/>
                <a:ea typeface="Georgia" pitchFamily="34" charset="-122"/>
                <a:cs typeface="Georgia" pitchFamily="34" charset="-120"/>
              </a:rPr>
              <a:t>→</a:t>
            </a:r>
            <a:endParaRPr lang="en-US" sz="2400" dirty="0"/>
          </a:p>
        </p:txBody>
      </p:sp>
      <p:sp>
        <p:nvSpPr>
          <p:cNvPr id="9" name="Shape 7"/>
          <p:cNvSpPr/>
          <p:nvPr/>
        </p:nvSpPr>
        <p:spPr>
          <a:xfrm>
            <a:off x="4474464" y="1600200"/>
            <a:ext cx="3240024" cy="2194560"/>
          </a:xfrm>
          <a:prstGeom prst="roundRect">
            <a:avLst>
              <a:gd name="adj" fmla="val 2500"/>
            </a:avLst>
          </a:prstGeom>
          <a:solidFill>
            <a:srgbClr val="FFFFFF"/>
          </a:solidFill>
          <a:ln w="12700">
            <a:solidFill>
              <a:srgbClr val="E2DDD8"/>
            </a:solidFill>
            <a:prstDash val="solid"/>
          </a:ln>
        </p:spPr>
      </p:sp>
      <p:sp>
        <p:nvSpPr>
          <p:cNvPr id="10" name="Text 8"/>
          <p:cNvSpPr/>
          <p:nvPr/>
        </p:nvSpPr>
        <p:spPr>
          <a:xfrm>
            <a:off x="4730496" y="1828800"/>
            <a:ext cx="2727960" cy="777240"/>
          </a:xfrm>
          <a:prstGeom prst="rect">
            <a:avLst/>
          </a:prstGeom>
          <a:noFill/>
          <a:ln/>
        </p:spPr>
        <p:txBody>
          <a:bodyPr wrap="square" lIns="0" tIns="0" rIns="0" bIns="0" rtlCol="0" anchor="t"/>
          <a:lstStyle/>
          <a:p>
            <a:pPr algn="l" indent="0" marL="0">
              <a:lnSpc>
                <a:spcPct val="105000"/>
              </a:lnSpc>
              <a:buNone/>
            </a:pPr>
            <a:r>
              <a:rPr lang="en-US" sz="1700" b="1" dirty="0">
                <a:solidFill>
                  <a:srgbClr val="4A3D8F"/>
                </a:solidFill>
                <a:latin typeface="Georgia" pitchFamily="34" charset="0"/>
                <a:ea typeface="Georgia" pitchFamily="34" charset="-122"/>
                <a:cs typeface="Georgia" pitchFamily="34" charset="-120"/>
              </a:rPr>
              <a:t>2 · It's auctioned</a:t>
            </a:r>
            <a:endParaRPr lang="en-US" sz="1700" dirty="0"/>
          </a:p>
        </p:txBody>
      </p:sp>
      <p:sp>
        <p:nvSpPr>
          <p:cNvPr id="11" name="Text 9"/>
          <p:cNvSpPr/>
          <p:nvPr/>
        </p:nvSpPr>
        <p:spPr>
          <a:xfrm>
            <a:off x="4730496" y="2624328"/>
            <a:ext cx="2727960" cy="1097280"/>
          </a:xfrm>
          <a:prstGeom prst="rect">
            <a:avLst/>
          </a:prstGeom>
          <a:noFill/>
          <a:ln/>
        </p:spPr>
        <p:txBody>
          <a:bodyPr wrap="square" lIns="0" tIns="0" rIns="0" bIns="0" rtlCol="0" anchor="t"/>
          <a:lstStyle/>
          <a:p>
            <a:pPr algn="l" indent="0" marL="0">
              <a:lnSpc>
                <a:spcPct val="116000"/>
              </a:lnSpc>
              <a:buNone/>
            </a:pPr>
            <a:r>
              <a:rPr lang="en-US" sz="1350" dirty="0">
                <a:solidFill>
                  <a:srgbClr val="6B6157"/>
                </a:solidFill>
                <a:latin typeface="Georgia" pitchFamily="34" charset="0"/>
                <a:ea typeface="Georgia" pitchFamily="34" charset="-122"/>
                <a:cs typeface="Georgia" pitchFamily="34" charset="-120"/>
              </a:rPr>
              <a:t>That profile is broadcast to advertisers and bid on before the page finishes loading.</a:t>
            </a:r>
            <a:endParaRPr lang="en-US" sz="1350" dirty="0"/>
          </a:p>
        </p:txBody>
      </p:sp>
      <p:sp>
        <p:nvSpPr>
          <p:cNvPr id="12" name="Text 10"/>
          <p:cNvSpPr/>
          <p:nvPr/>
        </p:nvSpPr>
        <p:spPr>
          <a:xfrm>
            <a:off x="7668768" y="2423160"/>
            <a:ext cx="502920" cy="548640"/>
          </a:xfrm>
          <a:prstGeom prst="rect">
            <a:avLst/>
          </a:prstGeom>
          <a:noFill/>
          <a:ln/>
        </p:spPr>
        <p:txBody>
          <a:bodyPr wrap="square" lIns="0" tIns="0" rIns="0" bIns="0" rtlCol="0" anchor="ctr"/>
          <a:lstStyle/>
          <a:p>
            <a:pPr algn="ctr" indent="0" marL="0">
              <a:buNone/>
            </a:pPr>
            <a:r>
              <a:rPr lang="en-US" sz="2400" b="1" dirty="0">
                <a:solidFill>
                  <a:srgbClr val="756D65"/>
                </a:solidFill>
                <a:latin typeface="Georgia" pitchFamily="34" charset="0"/>
                <a:ea typeface="Georgia" pitchFamily="34" charset="-122"/>
                <a:cs typeface="Georgia" pitchFamily="34" charset="-120"/>
              </a:rPr>
              <a:t>→</a:t>
            </a:r>
            <a:endParaRPr lang="en-US" sz="2400" dirty="0"/>
          </a:p>
        </p:txBody>
      </p:sp>
      <p:sp>
        <p:nvSpPr>
          <p:cNvPr id="13" name="Shape 11"/>
          <p:cNvSpPr/>
          <p:nvPr/>
        </p:nvSpPr>
        <p:spPr>
          <a:xfrm>
            <a:off x="8125968" y="1600200"/>
            <a:ext cx="3240024" cy="2194560"/>
          </a:xfrm>
          <a:prstGeom prst="roundRect">
            <a:avLst>
              <a:gd name="adj" fmla="val 2500"/>
            </a:avLst>
          </a:prstGeom>
          <a:solidFill>
            <a:srgbClr val="FFFFFF"/>
          </a:solidFill>
          <a:ln w="12700">
            <a:solidFill>
              <a:srgbClr val="E2DDD8"/>
            </a:solidFill>
            <a:prstDash val="solid"/>
          </a:ln>
        </p:spPr>
      </p:sp>
      <p:sp>
        <p:nvSpPr>
          <p:cNvPr id="14" name="Text 12"/>
          <p:cNvSpPr/>
          <p:nvPr/>
        </p:nvSpPr>
        <p:spPr>
          <a:xfrm>
            <a:off x="8382000" y="1828800"/>
            <a:ext cx="2727960" cy="777240"/>
          </a:xfrm>
          <a:prstGeom prst="rect">
            <a:avLst/>
          </a:prstGeom>
          <a:noFill/>
          <a:ln/>
        </p:spPr>
        <p:txBody>
          <a:bodyPr wrap="square" lIns="0" tIns="0" rIns="0" bIns="0" rtlCol="0" anchor="t"/>
          <a:lstStyle/>
          <a:p>
            <a:pPr algn="l" indent="0" marL="0">
              <a:lnSpc>
                <a:spcPct val="105000"/>
              </a:lnSpc>
              <a:buNone/>
            </a:pPr>
            <a:r>
              <a:rPr lang="en-US" sz="1700" b="1" dirty="0">
                <a:solidFill>
                  <a:srgbClr val="4A3D8F"/>
                </a:solidFill>
                <a:latin typeface="Georgia" pitchFamily="34" charset="0"/>
                <a:ea typeface="Georgia" pitchFamily="34" charset="-122"/>
                <a:cs typeface="Georgia" pitchFamily="34" charset="-120"/>
              </a:rPr>
              <a:t>3 · It targets you</a:t>
            </a:r>
            <a:endParaRPr lang="en-US" sz="1700" dirty="0"/>
          </a:p>
        </p:txBody>
      </p:sp>
      <p:sp>
        <p:nvSpPr>
          <p:cNvPr id="15" name="Text 13"/>
          <p:cNvSpPr/>
          <p:nvPr/>
        </p:nvSpPr>
        <p:spPr>
          <a:xfrm>
            <a:off x="8382000" y="2624328"/>
            <a:ext cx="2727960" cy="1097280"/>
          </a:xfrm>
          <a:prstGeom prst="rect">
            <a:avLst/>
          </a:prstGeom>
          <a:noFill/>
          <a:ln/>
        </p:spPr>
        <p:txBody>
          <a:bodyPr wrap="square" lIns="0" tIns="0" rIns="0" bIns="0" rtlCol="0" anchor="t"/>
          <a:lstStyle/>
          <a:p>
            <a:pPr algn="l" indent="0" marL="0">
              <a:lnSpc>
                <a:spcPct val="116000"/>
              </a:lnSpc>
              <a:buNone/>
            </a:pPr>
            <a:r>
              <a:rPr lang="en-US" sz="1350" dirty="0">
                <a:solidFill>
                  <a:srgbClr val="6B6157"/>
                </a:solidFill>
                <a:latin typeface="Georgia" pitchFamily="34" charset="0"/>
                <a:ea typeface="Georgia" pitchFamily="34" charset="-122"/>
                <a:cs typeface="Georgia" pitchFamily="34" charset="-120"/>
              </a:rPr>
              <a:t>The winning content is matched to your profile — and to what is known to move you.</a:t>
            </a:r>
            <a:endParaRPr lang="en-US" sz="1350" dirty="0"/>
          </a:p>
        </p:txBody>
      </p:sp>
      <p:sp>
        <p:nvSpPr>
          <p:cNvPr id="16" name="Shape 14"/>
          <p:cNvSpPr/>
          <p:nvPr/>
        </p:nvSpPr>
        <p:spPr>
          <a:xfrm>
            <a:off x="822960" y="4069080"/>
            <a:ext cx="3331464" cy="1051560"/>
          </a:xfrm>
          <a:prstGeom prst="roundRect">
            <a:avLst>
              <a:gd name="adj" fmla="val 5217"/>
            </a:avLst>
          </a:prstGeom>
          <a:solidFill>
            <a:srgbClr val="F5F0E8"/>
          </a:solidFill>
          <a:ln w="12700">
            <a:solidFill>
              <a:srgbClr val="E2DDD8"/>
            </a:solidFill>
            <a:prstDash val="solid"/>
          </a:ln>
        </p:spPr>
      </p:sp>
      <p:sp>
        <p:nvSpPr>
          <p:cNvPr id="17" name="Text 15"/>
          <p:cNvSpPr/>
          <p:nvPr/>
        </p:nvSpPr>
        <p:spPr>
          <a:xfrm>
            <a:off x="1005840" y="4233672"/>
            <a:ext cx="2965704" cy="411480"/>
          </a:xfrm>
          <a:prstGeom prst="rect">
            <a:avLst/>
          </a:prstGeom>
          <a:noFill/>
          <a:ln/>
        </p:spPr>
        <p:txBody>
          <a:bodyPr wrap="square" lIns="0" tIns="0" rIns="0" bIns="0" rtlCol="0" anchor="ctr"/>
          <a:lstStyle/>
          <a:p>
            <a:pPr algn="l" indent="0" marL="0">
              <a:buNone/>
            </a:pPr>
            <a:r>
              <a:rPr lang="en-US" sz="2100" b="1" dirty="0">
                <a:solidFill>
                  <a:srgbClr val="4A3D8F"/>
                </a:solidFill>
                <a:latin typeface="Georgia" pitchFamily="34" charset="0"/>
                <a:ea typeface="Georgia" pitchFamily="34" charset="-122"/>
                <a:cs typeface="Georgia" pitchFamily="34" charset="-120"/>
              </a:rPr>
              <a:t>747× / day</a:t>
            </a:r>
            <a:endParaRPr lang="en-US" sz="2100" dirty="0"/>
          </a:p>
        </p:txBody>
      </p:sp>
      <p:sp>
        <p:nvSpPr>
          <p:cNvPr id="18" name="Text 16"/>
          <p:cNvSpPr/>
          <p:nvPr/>
        </p:nvSpPr>
        <p:spPr>
          <a:xfrm>
            <a:off x="1005840" y="4636008"/>
            <a:ext cx="2965704" cy="411480"/>
          </a:xfrm>
          <a:prstGeom prst="rect">
            <a:avLst/>
          </a:prstGeom>
          <a:noFill/>
          <a:ln/>
        </p:spPr>
        <p:txBody>
          <a:bodyPr wrap="square" lIns="0" tIns="0" rIns="0" bIns="0" rtlCol="0" anchor="t"/>
          <a:lstStyle/>
          <a:p>
            <a:pPr algn="l" indent="0" marL="0">
              <a:lnSpc>
                <a:spcPct val="110000"/>
              </a:lnSpc>
              <a:buNone/>
            </a:pPr>
            <a:r>
              <a:rPr lang="en-US" sz="1150" dirty="0">
                <a:solidFill>
                  <a:srgbClr val="6B6157"/>
                </a:solidFill>
                <a:latin typeface="Georgia" pitchFamily="34" charset="0"/>
                <a:ea typeface="Georgia" pitchFamily="34" charset="-122"/>
                <a:cs typeface="Georgia" pitchFamily="34" charset="-120"/>
              </a:rPr>
              <a:t>the auction repeats (376× in the EU)</a:t>
            </a:r>
            <a:endParaRPr lang="en-US" sz="1150" dirty="0"/>
          </a:p>
        </p:txBody>
      </p:sp>
      <p:sp>
        <p:nvSpPr>
          <p:cNvPr id="19" name="Shape 17"/>
          <p:cNvSpPr/>
          <p:nvPr/>
        </p:nvSpPr>
        <p:spPr>
          <a:xfrm>
            <a:off x="4428744" y="4069080"/>
            <a:ext cx="3331464" cy="1051560"/>
          </a:xfrm>
          <a:prstGeom prst="roundRect">
            <a:avLst>
              <a:gd name="adj" fmla="val 5217"/>
            </a:avLst>
          </a:prstGeom>
          <a:solidFill>
            <a:srgbClr val="F5F0E8"/>
          </a:solidFill>
          <a:ln w="12700">
            <a:solidFill>
              <a:srgbClr val="E2DDD8"/>
            </a:solidFill>
            <a:prstDash val="solid"/>
          </a:ln>
        </p:spPr>
      </p:sp>
      <p:sp>
        <p:nvSpPr>
          <p:cNvPr id="20" name="Text 18"/>
          <p:cNvSpPr/>
          <p:nvPr/>
        </p:nvSpPr>
        <p:spPr>
          <a:xfrm>
            <a:off x="4611624" y="4233672"/>
            <a:ext cx="2965704" cy="411480"/>
          </a:xfrm>
          <a:prstGeom prst="rect">
            <a:avLst/>
          </a:prstGeom>
          <a:noFill/>
          <a:ln/>
        </p:spPr>
        <p:txBody>
          <a:bodyPr wrap="square" lIns="0" tIns="0" rIns="0" bIns="0" rtlCol="0" anchor="ctr"/>
          <a:lstStyle/>
          <a:p>
            <a:pPr algn="l" indent="0" marL="0">
              <a:buNone/>
            </a:pPr>
            <a:r>
              <a:rPr lang="en-US" sz="2100" b="1" dirty="0">
                <a:solidFill>
                  <a:srgbClr val="4A3D8F"/>
                </a:solidFill>
                <a:latin typeface="Georgia" pitchFamily="34" charset="0"/>
                <a:ea typeface="Georgia" pitchFamily="34" charset="-122"/>
                <a:cs typeface="Georgia" pitchFamily="34" charset="-120"/>
              </a:rPr>
              <a:t>~ 100 ms</a:t>
            </a:r>
            <a:endParaRPr lang="en-US" sz="2100" dirty="0"/>
          </a:p>
        </p:txBody>
      </p:sp>
      <p:sp>
        <p:nvSpPr>
          <p:cNvPr id="21" name="Text 19"/>
          <p:cNvSpPr/>
          <p:nvPr/>
        </p:nvSpPr>
        <p:spPr>
          <a:xfrm>
            <a:off x="4611624" y="4636008"/>
            <a:ext cx="2965704" cy="411480"/>
          </a:xfrm>
          <a:prstGeom prst="rect">
            <a:avLst/>
          </a:prstGeom>
          <a:noFill/>
          <a:ln/>
        </p:spPr>
        <p:txBody>
          <a:bodyPr wrap="square" lIns="0" tIns="0" rIns="0" bIns="0" rtlCol="0" anchor="t"/>
          <a:lstStyle/>
          <a:p>
            <a:pPr algn="l" indent="0" marL="0">
              <a:lnSpc>
                <a:spcPct val="110000"/>
              </a:lnSpc>
              <a:buNone/>
            </a:pPr>
            <a:r>
              <a:rPr lang="en-US" sz="1150" dirty="0">
                <a:solidFill>
                  <a:srgbClr val="6B6157"/>
                </a:solidFill>
                <a:latin typeface="Georgia" pitchFamily="34" charset="0"/>
                <a:ea typeface="Georgia" pitchFamily="34" charset="-122"/>
                <a:cs typeface="Georgia" pitchFamily="34" charset="-120"/>
              </a:rPr>
              <a:t>to complete, each time</a:t>
            </a:r>
            <a:endParaRPr lang="en-US" sz="1150" dirty="0"/>
          </a:p>
        </p:txBody>
      </p:sp>
      <p:sp>
        <p:nvSpPr>
          <p:cNvPr id="22" name="Shape 20"/>
          <p:cNvSpPr/>
          <p:nvPr/>
        </p:nvSpPr>
        <p:spPr>
          <a:xfrm>
            <a:off x="8034528" y="4069080"/>
            <a:ext cx="3331464" cy="1051560"/>
          </a:xfrm>
          <a:prstGeom prst="roundRect">
            <a:avLst>
              <a:gd name="adj" fmla="val 5217"/>
            </a:avLst>
          </a:prstGeom>
          <a:solidFill>
            <a:srgbClr val="F5F0E8"/>
          </a:solidFill>
          <a:ln w="12700">
            <a:solidFill>
              <a:srgbClr val="E2DDD8"/>
            </a:solidFill>
            <a:prstDash val="solid"/>
          </a:ln>
        </p:spPr>
      </p:sp>
      <p:sp>
        <p:nvSpPr>
          <p:cNvPr id="23" name="Text 21"/>
          <p:cNvSpPr/>
          <p:nvPr/>
        </p:nvSpPr>
        <p:spPr>
          <a:xfrm>
            <a:off x="8217408" y="4233672"/>
            <a:ext cx="2965704" cy="411480"/>
          </a:xfrm>
          <a:prstGeom prst="rect">
            <a:avLst/>
          </a:prstGeom>
          <a:noFill/>
          <a:ln/>
        </p:spPr>
        <p:txBody>
          <a:bodyPr wrap="square" lIns="0" tIns="0" rIns="0" bIns="0" rtlCol="0" anchor="ctr"/>
          <a:lstStyle/>
          <a:p>
            <a:pPr algn="l" indent="0" marL="0">
              <a:buNone/>
            </a:pPr>
            <a:r>
              <a:rPr lang="en-US" sz="2100" b="1" dirty="0">
                <a:solidFill>
                  <a:srgbClr val="4A3D8F"/>
                </a:solidFill>
                <a:latin typeface="Georgia" pitchFamily="34" charset="0"/>
                <a:ea typeface="Georgia" pitchFamily="34" charset="-122"/>
                <a:cs typeface="Georgia" pitchFamily="34" charset="-120"/>
              </a:rPr>
              <a:t>dozens</a:t>
            </a:r>
            <a:endParaRPr lang="en-US" sz="2100" dirty="0"/>
          </a:p>
        </p:txBody>
      </p:sp>
      <p:sp>
        <p:nvSpPr>
          <p:cNvPr id="24" name="Text 22"/>
          <p:cNvSpPr/>
          <p:nvPr/>
        </p:nvSpPr>
        <p:spPr>
          <a:xfrm>
            <a:off x="8217408" y="4636008"/>
            <a:ext cx="2965704" cy="411480"/>
          </a:xfrm>
          <a:prstGeom prst="rect">
            <a:avLst/>
          </a:prstGeom>
          <a:noFill/>
          <a:ln/>
        </p:spPr>
        <p:txBody>
          <a:bodyPr wrap="square" lIns="0" tIns="0" rIns="0" bIns="0" rtlCol="0" anchor="t"/>
          <a:lstStyle/>
          <a:p>
            <a:pPr algn="l" indent="0" marL="0">
              <a:lnSpc>
                <a:spcPct val="110000"/>
              </a:lnSpc>
              <a:buNone/>
            </a:pPr>
            <a:r>
              <a:rPr lang="en-US" sz="1150" dirty="0">
                <a:solidFill>
                  <a:srgbClr val="6B6157"/>
                </a:solidFill>
                <a:latin typeface="Georgia" pitchFamily="34" charset="0"/>
                <a:ea typeface="Georgia" pitchFamily="34" charset="-122"/>
                <a:cs typeface="Georgia" pitchFamily="34" charset="-120"/>
              </a:rPr>
              <a:t>of bidders — each can keep a copy</a:t>
            </a:r>
            <a:endParaRPr lang="en-US" sz="1150" dirty="0"/>
          </a:p>
        </p:txBody>
      </p:sp>
      <p:sp>
        <p:nvSpPr>
          <p:cNvPr id="25" name="Text 23"/>
          <p:cNvSpPr/>
          <p:nvPr/>
        </p:nvSpPr>
        <p:spPr>
          <a:xfrm>
            <a:off x="822960" y="5349240"/>
            <a:ext cx="10543032" cy="548640"/>
          </a:xfrm>
          <a:prstGeom prst="rect">
            <a:avLst/>
          </a:prstGeom>
          <a:noFill/>
          <a:ln/>
        </p:spPr>
        <p:txBody>
          <a:bodyPr wrap="square" lIns="0" tIns="0" rIns="0" bIns="0" rtlCol="0" anchor="ctr"/>
          <a:lstStyle/>
          <a:p>
            <a:pPr algn="l" indent="0" marL="0">
              <a:lnSpc>
                <a:spcPct val="120000"/>
              </a:lnSpc>
              <a:buNone/>
            </a:pPr>
            <a:r>
              <a:rPr lang="en-US" sz="1450" b="1" dirty="0">
                <a:solidFill>
                  <a:srgbClr val="1A1410"/>
                </a:solidFill>
                <a:latin typeface="Georgia" pitchFamily="34" charset="0"/>
                <a:ea typeface="Georgia" pitchFamily="34" charset="-122"/>
                <a:cs typeface="Georgia" pitchFamily="34" charset="-120"/>
              </a:rPr>
              <a:t>Hundreds of times a day, for billions of people. </a:t>
            </a:r>
            <a:pPr algn="l" indent="0" marL="0">
              <a:lnSpc>
                <a:spcPct val="120000"/>
              </a:lnSpc>
              <a:buNone/>
            </a:pPr>
            <a:r>
              <a:rPr lang="en-US" sz="1450" dirty="0">
                <a:solidFill>
                  <a:srgbClr val="6B6157"/>
                </a:solidFill>
                <a:latin typeface="Georgia" pitchFamily="34" charset="0"/>
                <a:ea typeface="Georgia" pitchFamily="34" charset="-122"/>
                <a:cs typeface="Georgia" pitchFamily="34" charset="-120"/>
              </a:rPr>
              <a:t>A live, safe demo; nothing is sent anywhere. attentionmachine.org/en/demos/ → Tracking &amp; Targeting.</a:t>
            </a:r>
            <a:endParaRPr lang="en-US" sz="1450" dirty="0"/>
          </a:p>
        </p:txBody>
      </p:sp>
      <p:sp>
        <p:nvSpPr>
          <p:cNvPr id="26" name="Text 24"/>
          <p:cNvSpPr/>
          <p:nvPr/>
        </p:nvSpPr>
        <p:spPr>
          <a:xfrm>
            <a:off x="822960" y="6446520"/>
            <a:ext cx="10543032" cy="274320"/>
          </a:xfrm>
          <a:prstGeom prst="rect">
            <a:avLst/>
          </a:prstGeom>
          <a:noFill/>
          <a:ln/>
        </p:spPr>
        <p:txBody>
          <a:bodyPr wrap="square" lIns="0" tIns="0" rIns="0" bIns="0" rtlCol="0" anchor="ctr"/>
          <a:lstStyle/>
          <a:p>
            <a:pPr algn="l" indent="0" marL="0">
              <a:buNone/>
            </a:pPr>
            <a:r>
              <a:rPr lang="en-US" sz="950" i="1" dirty="0">
                <a:solidFill>
                  <a:srgbClr val="756D65"/>
                </a:solidFill>
                <a:latin typeface="Georgia" pitchFamily="34" charset="0"/>
                <a:ea typeface="Georgia" pitchFamily="34" charset="-122"/>
                <a:cs typeface="Georgia" pitchFamily="34" charset="-120"/>
              </a:rPr>
              <a:t>Sources: ICCL (2022); Eckersley, How Unique Is Your Web Browser? (2010); EFF Cover Your Tracks; EDPB, Guidelines 2/2023 on Art. 5(3) ePrivacy Directive.</a:t>
            </a:r>
            <a:endParaRPr lang="en-US" sz="9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AF8F5"/>
        </a:solidFill>
      </p:bgPr>
    </p:bg>
    <p:spTree>
      <p:nvGrpSpPr>
        <p:cNvPr id="1" name=""/>
        <p:cNvGrpSpPr/>
        <p:nvPr/>
      </p:nvGrpSpPr>
      <p:grpSpPr>
        <a:xfrm>
          <a:off x="0" y="0"/>
          <a:ext cx="0" cy="0"/>
          <a:chOff x="0" y="0"/>
          <a:chExt cx="0" cy="0"/>
        </a:xfrm>
      </p:grpSpPr>
      <p:sp>
        <p:nvSpPr>
          <p:cNvPr id="2" name="Text 0"/>
          <p:cNvSpPr/>
          <p:nvPr/>
        </p:nvSpPr>
        <p:spPr>
          <a:xfrm>
            <a:off x="6094476" y="6437376"/>
            <a:ext cx="5271516" cy="274320"/>
          </a:xfrm>
          <a:prstGeom prst="rect">
            <a:avLst/>
          </a:prstGeom>
          <a:noFill/>
          <a:ln/>
        </p:spPr>
        <p:txBody>
          <a:bodyPr wrap="square" lIns="0" tIns="0" rIns="0" bIns="0" rtlCol="0" anchor="ctr"/>
          <a:lstStyle/>
          <a:p>
            <a:pPr algn="r" indent="0" marL="0">
              <a:buNone/>
            </a:pPr>
            <a:r>
              <a:rPr lang="en-US" sz="1000" i="1" dirty="0">
                <a:solidFill>
                  <a:srgbClr val="756D65"/>
                </a:solidFill>
                <a:latin typeface="Georgia" pitchFamily="34" charset="0"/>
                <a:ea typeface="Georgia" pitchFamily="34" charset="-122"/>
                <a:cs typeface="Georgia" pitchFamily="34" charset="-120"/>
              </a:rPr>
              <a:t>Updated 25 October 2026</a:t>
            </a:r>
            <a:endParaRPr lang="en-US" sz="1000" dirty="0"/>
          </a:p>
        </p:txBody>
      </p:sp>
      <p:sp>
        <p:nvSpPr>
          <p:cNvPr id="3" name="Text 1"/>
          <p:cNvSpPr/>
          <p:nvPr/>
        </p:nvSpPr>
        <p:spPr>
          <a:xfrm>
            <a:off x="822960" y="566928"/>
            <a:ext cx="10543032" cy="274320"/>
          </a:xfrm>
          <a:prstGeom prst="rect">
            <a:avLst/>
          </a:prstGeom>
          <a:noFill/>
          <a:ln/>
        </p:spPr>
        <p:txBody>
          <a:bodyPr wrap="square" lIns="0" tIns="0" rIns="0" bIns="0" rtlCol="0" anchor="ctr"/>
          <a:lstStyle/>
          <a:p>
            <a:pPr algn="l" indent="0" marL="0">
              <a:buNone/>
            </a:pPr>
            <a:r>
              <a:rPr lang="en-US" sz="1200" b="1" spc="200" kern="0" dirty="0">
                <a:solidFill>
                  <a:srgbClr val="4A3D8F"/>
                </a:solidFill>
                <a:latin typeface="Courier New" pitchFamily="34" charset="0"/>
                <a:ea typeface="Courier New" pitchFamily="34" charset="-122"/>
                <a:cs typeface="Courier New" pitchFamily="34" charset="-120"/>
              </a:rPr>
              <a:t>LIVE DEMO · TRACKING &amp; TARGETING · 2 OF 3</a:t>
            </a:r>
            <a:endParaRPr lang="en-US" sz="1200" dirty="0"/>
          </a:p>
        </p:txBody>
      </p:sp>
      <p:sp>
        <p:nvSpPr>
          <p:cNvPr id="4" name="Text 2"/>
          <p:cNvSpPr/>
          <p:nvPr/>
        </p:nvSpPr>
        <p:spPr>
          <a:xfrm>
            <a:off x="822960" y="868680"/>
            <a:ext cx="10543032" cy="914400"/>
          </a:xfrm>
          <a:prstGeom prst="rect">
            <a:avLst/>
          </a:prstGeom>
          <a:noFill/>
          <a:ln/>
        </p:spPr>
        <p:txBody>
          <a:bodyPr wrap="square" lIns="0" tIns="0" rIns="0" bIns="0" rtlCol="0" anchor="ctr"/>
          <a:lstStyle/>
          <a:p>
            <a:pPr algn="l" indent="0" marL="0">
              <a:lnSpc>
                <a:spcPct val="104000"/>
              </a:lnSpc>
              <a:buNone/>
            </a:pPr>
            <a:r>
              <a:rPr lang="en-US" sz="2700" b="1" dirty="0">
                <a:solidFill>
                  <a:srgbClr val="1A1410"/>
                </a:solidFill>
                <a:latin typeface="Georgia" pitchFamily="34" charset="0"/>
                <a:ea typeface="Georgia" pitchFamily="34" charset="-122"/>
                <a:cs typeface="Georgia" pitchFamily="34" charset="-120"/>
              </a:rPr>
              <a:t>The profile they receive — and the message you get back</a:t>
            </a:r>
            <a:endParaRPr lang="en-US" sz="2700" dirty="0"/>
          </a:p>
        </p:txBody>
      </p:sp>
      <p:sp>
        <p:nvSpPr>
          <p:cNvPr id="5" name="Shape 3"/>
          <p:cNvSpPr/>
          <p:nvPr/>
        </p:nvSpPr>
        <p:spPr>
          <a:xfrm>
            <a:off x="822960" y="1965960"/>
            <a:ext cx="5042916" cy="2926080"/>
          </a:xfrm>
          <a:prstGeom prst="roundRect">
            <a:avLst>
              <a:gd name="adj" fmla="val 1875"/>
            </a:avLst>
          </a:prstGeom>
          <a:solidFill>
            <a:srgbClr val="FFFFFF"/>
          </a:solidFill>
          <a:ln w="12700">
            <a:solidFill>
              <a:srgbClr val="E2DDD8"/>
            </a:solidFill>
            <a:prstDash val="solid"/>
          </a:ln>
        </p:spPr>
      </p:sp>
      <p:sp>
        <p:nvSpPr>
          <p:cNvPr id="6" name="Text 4"/>
          <p:cNvSpPr/>
          <p:nvPr/>
        </p:nvSpPr>
        <p:spPr>
          <a:xfrm>
            <a:off x="1143000" y="2221992"/>
            <a:ext cx="4402836" cy="320040"/>
          </a:xfrm>
          <a:prstGeom prst="rect">
            <a:avLst/>
          </a:prstGeom>
          <a:noFill/>
          <a:ln/>
        </p:spPr>
        <p:txBody>
          <a:bodyPr wrap="square" lIns="0" tIns="0" rIns="0" bIns="0" rtlCol="0" anchor="ctr"/>
          <a:lstStyle/>
          <a:p>
            <a:pPr indent="0" marL="0">
              <a:buNone/>
            </a:pPr>
            <a:r>
              <a:rPr lang="en-US" sz="1150" b="1" spc="150" kern="0" dirty="0">
                <a:solidFill>
                  <a:srgbClr val="4A3D8F"/>
                </a:solidFill>
                <a:latin typeface="Courier New" pitchFamily="34" charset="0"/>
                <a:ea typeface="Courier New" pitchFamily="34" charset="-122"/>
                <a:cs typeface="Courier New" pitchFamily="34" charset="-120"/>
              </a:rPr>
              <a:t>THE PROFILE THEY RECEIVE</a:t>
            </a:r>
            <a:endParaRPr lang="en-US" sz="1150" dirty="0"/>
          </a:p>
        </p:txBody>
      </p:sp>
      <p:sp>
        <p:nvSpPr>
          <p:cNvPr id="7" name="Text 5"/>
          <p:cNvSpPr/>
          <p:nvPr/>
        </p:nvSpPr>
        <p:spPr>
          <a:xfrm>
            <a:off x="1143000" y="2624328"/>
            <a:ext cx="4402836" cy="1783080"/>
          </a:xfrm>
          <a:prstGeom prst="rect">
            <a:avLst/>
          </a:prstGeom>
          <a:noFill/>
          <a:ln/>
        </p:spPr>
        <p:txBody>
          <a:bodyPr wrap="square" lIns="0" tIns="0" rIns="0" bIns="0" rtlCol="0" anchor="t"/>
          <a:lstStyle/>
          <a:p>
            <a:pPr algn="l" indent="0" marL="0">
              <a:lnSpc>
                <a:spcPct val="120000"/>
              </a:lnSpc>
              <a:buNone/>
            </a:pPr>
            <a:r>
              <a:rPr lang="en-US" sz="1550" b="1" dirty="0">
                <a:solidFill>
                  <a:srgbClr val="1A1410"/>
                </a:solidFill>
                <a:latin typeface="Georgia" pitchFamily="34" charset="0"/>
                <a:ea typeface="Georgia" pitchFamily="34" charset="-122"/>
                <a:cs typeface="Georgia" pitchFamily="34" charset="-120"/>
              </a:rPr>
              <a:t>Observed:</a:t>
            </a:r>
            <a:pPr algn="l" indent="0" marL="0">
              <a:lnSpc>
                <a:spcPct val="120000"/>
              </a:lnSpc>
              <a:buNone/>
            </a:pPr>
            <a:r>
              <a:rPr lang="en-US" sz="1550" dirty="0">
                <a:solidFill>
                  <a:srgbClr val="1A1410"/>
                </a:solidFill>
                <a:latin typeface="Georgia" pitchFamily="34" charset="0"/>
                <a:ea typeface="Georgia" pitchFamily="34" charset="-122"/>
                <a:cs typeface="Georgia" pitchFamily="34" charset="-120"/>
              </a:rPr>
              <a:t> your location, device, the site, the time.
</a:t>
            </a:r>
            <a:endParaRPr lang="en-US" sz="1550" dirty="0"/>
          </a:p>
          <a:p>
            <a:pPr algn="l" indent="0" marL="0">
              <a:lnSpc>
                <a:spcPct val="120000"/>
              </a:lnSpc>
              <a:buNone/>
            </a:pPr>
            <a:r>
              <a:rPr lang="en-US" sz="1550" b="1" dirty="0">
                <a:solidFill>
                  <a:srgbClr val="1A1410"/>
                </a:solidFill>
                <a:latin typeface="Georgia" pitchFamily="34" charset="0"/>
                <a:ea typeface="Georgia" pitchFamily="34" charset="-122"/>
                <a:cs typeface="Georgia" pitchFamily="34" charset="-120"/>
              </a:rPr>
              <a:t>Inferred:</a:t>
            </a:r>
            <a:pPr algn="l" indent="0" marL="0">
              <a:lnSpc>
                <a:spcPct val="120000"/>
              </a:lnSpc>
              <a:buNone/>
            </a:pPr>
            <a:r>
              <a:rPr lang="en-US" sz="1550" dirty="0">
                <a:solidFill>
                  <a:srgbClr val="1A1410"/>
                </a:solidFill>
                <a:latin typeface="Georgia" pitchFamily="34" charset="0"/>
                <a:ea typeface="Georgia" pitchFamily="34" charset="-122"/>
                <a:cs typeface="Georgia" pitchFamily="34" charset="-120"/>
              </a:rPr>
              <a:t> interests, age, life events — predictions from behaviour you never provided, sometimes even health.</a:t>
            </a:r>
            <a:endParaRPr lang="en-US" sz="1550" dirty="0"/>
          </a:p>
        </p:txBody>
      </p:sp>
      <p:sp>
        <p:nvSpPr>
          <p:cNvPr id="8" name="Text 6"/>
          <p:cNvSpPr/>
          <p:nvPr/>
        </p:nvSpPr>
        <p:spPr>
          <a:xfrm>
            <a:off x="1143000" y="4416552"/>
            <a:ext cx="4402836" cy="365760"/>
          </a:xfrm>
          <a:prstGeom prst="rect">
            <a:avLst/>
          </a:prstGeom>
          <a:noFill/>
          <a:ln/>
        </p:spPr>
        <p:txBody>
          <a:bodyPr wrap="square" lIns="0" tIns="0" rIns="0" bIns="0" rtlCol="0" anchor="ctr"/>
          <a:lstStyle/>
          <a:p>
            <a:pPr algn="l" indent="0" marL="0">
              <a:buNone/>
            </a:pPr>
            <a:r>
              <a:rPr lang="en-US" sz="1700" i="1" dirty="0">
                <a:solidFill>
                  <a:srgbClr val="4A3D8F"/>
                </a:solidFill>
                <a:latin typeface="Georgia" pitchFamily="34" charset="0"/>
                <a:ea typeface="Georgia" pitchFamily="34" charset="-122"/>
                <a:cs typeface="Georgia" pitchFamily="34" charset="-120"/>
              </a:rPr>
              <a:t>Not facts about you. Predictions.</a:t>
            </a:r>
            <a:endParaRPr lang="en-US" sz="1700" dirty="0"/>
          </a:p>
        </p:txBody>
      </p:sp>
      <p:sp>
        <p:nvSpPr>
          <p:cNvPr id="9" name="Shape 7"/>
          <p:cNvSpPr/>
          <p:nvPr/>
        </p:nvSpPr>
        <p:spPr>
          <a:xfrm>
            <a:off x="6323076" y="1965960"/>
            <a:ext cx="5042916" cy="2926080"/>
          </a:xfrm>
          <a:prstGeom prst="roundRect">
            <a:avLst>
              <a:gd name="adj" fmla="val 1875"/>
            </a:avLst>
          </a:prstGeom>
          <a:solidFill>
            <a:srgbClr val="FFFFFF"/>
          </a:solidFill>
          <a:ln w="12700">
            <a:solidFill>
              <a:srgbClr val="E2DDD8"/>
            </a:solidFill>
            <a:prstDash val="solid"/>
          </a:ln>
        </p:spPr>
      </p:sp>
      <p:sp>
        <p:nvSpPr>
          <p:cNvPr id="10" name="Text 8"/>
          <p:cNvSpPr/>
          <p:nvPr/>
        </p:nvSpPr>
        <p:spPr>
          <a:xfrm>
            <a:off x="6643116" y="2221992"/>
            <a:ext cx="4402836" cy="320040"/>
          </a:xfrm>
          <a:prstGeom prst="rect">
            <a:avLst/>
          </a:prstGeom>
          <a:noFill/>
          <a:ln/>
        </p:spPr>
        <p:txBody>
          <a:bodyPr wrap="square" lIns="0" tIns="0" rIns="0" bIns="0" rtlCol="0" anchor="ctr"/>
          <a:lstStyle/>
          <a:p>
            <a:pPr indent="0" marL="0">
              <a:buNone/>
            </a:pPr>
            <a:r>
              <a:rPr lang="en-US" sz="1150" b="1" spc="150" kern="0" dirty="0">
                <a:solidFill>
                  <a:srgbClr val="9A3B3B"/>
                </a:solidFill>
                <a:latin typeface="Courier New" pitchFamily="34" charset="0"/>
                <a:ea typeface="Courier New" pitchFamily="34" charset="-122"/>
                <a:cs typeface="Courier New" pitchFamily="34" charset="-120"/>
              </a:rPr>
              <a:t>THE MESSAGE YOU GET BACK</a:t>
            </a:r>
            <a:endParaRPr lang="en-US" sz="1150" dirty="0"/>
          </a:p>
        </p:txBody>
      </p:sp>
      <p:sp>
        <p:nvSpPr>
          <p:cNvPr id="11" name="Text 9"/>
          <p:cNvSpPr/>
          <p:nvPr/>
        </p:nvSpPr>
        <p:spPr>
          <a:xfrm>
            <a:off x="6643116" y="2624328"/>
            <a:ext cx="4402836" cy="1783080"/>
          </a:xfrm>
          <a:prstGeom prst="rect">
            <a:avLst/>
          </a:prstGeom>
          <a:noFill/>
          <a:ln/>
        </p:spPr>
        <p:txBody>
          <a:bodyPr wrap="square" lIns="0" tIns="0" rIns="0" bIns="0" rtlCol="0" anchor="t"/>
          <a:lstStyle/>
          <a:p>
            <a:pPr algn="l" indent="0" marL="0">
              <a:lnSpc>
                <a:spcPct val="120000"/>
              </a:lnSpc>
              <a:buNone/>
            </a:pPr>
            <a:r>
              <a:rPr lang="en-US" sz="1550" dirty="0">
                <a:solidFill>
                  <a:srgbClr val="1A1410"/>
                </a:solidFill>
                <a:latin typeface="Georgia" pitchFamily="34" charset="0"/>
                <a:ea typeface="Georgia" pitchFamily="34" charset="-122"/>
                <a:cs typeface="Georgia" pitchFamily="34" charset="-120"/>
              </a:rPr>
              <a:t>The same product, a </a:t>
            </a:r>
            <a:pPr algn="l" indent="0" marL="0">
              <a:lnSpc>
                <a:spcPct val="120000"/>
              </a:lnSpc>
              <a:buNone/>
            </a:pPr>
            <a:r>
              <a:rPr lang="en-US" sz="1550" b="1" dirty="0">
                <a:solidFill>
                  <a:srgbClr val="1A1410"/>
                </a:solidFill>
                <a:latin typeface="Georgia" pitchFamily="34" charset="0"/>
                <a:ea typeface="Georgia" pitchFamily="34" charset="-122"/>
                <a:cs typeface="Georgia" pitchFamily="34" charset="-120"/>
              </a:rPr>
              <a:t>different message per profile</a:t>
            </a:r>
            <a:pPr algn="l" indent="0" marL="0">
              <a:lnSpc>
                <a:spcPct val="120000"/>
              </a:lnSpc>
              <a:buNone/>
            </a:pPr>
            <a:r>
              <a:rPr lang="en-US" sz="1550" dirty="0">
                <a:solidFill>
                  <a:srgbClr val="1A1410"/>
                </a:solidFill>
                <a:latin typeface="Georgia" pitchFamily="34" charset="0"/>
                <a:ea typeface="Georgia" pitchFamily="34" charset="-122"/>
                <a:cs typeface="Georgia" pitchFamily="34" charset="-120"/>
              </a:rPr>
              <a:t> — the framing chosen to fit what is known to move you, and tested continuously. The same micro-targeting tools serve a shoe brand and a scammer alike.</a:t>
            </a:r>
            <a:endParaRPr lang="en-US" sz="1550" dirty="0"/>
          </a:p>
        </p:txBody>
      </p:sp>
      <p:sp>
        <p:nvSpPr>
          <p:cNvPr id="12" name="Text 10"/>
          <p:cNvSpPr/>
          <p:nvPr/>
        </p:nvSpPr>
        <p:spPr>
          <a:xfrm>
            <a:off x="6643116" y="4416552"/>
            <a:ext cx="4402836" cy="365760"/>
          </a:xfrm>
          <a:prstGeom prst="rect">
            <a:avLst/>
          </a:prstGeom>
          <a:noFill/>
          <a:ln/>
        </p:spPr>
        <p:txBody>
          <a:bodyPr wrap="square" lIns="0" tIns="0" rIns="0" bIns="0" rtlCol="0" anchor="ctr"/>
          <a:lstStyle/>
          <a:p>
            <a:pPr algn="l" indent="0" marL="0">
              <a:buNone/>
            </a:pPr>
            <a:r>
              <a:rPr lang="en-US" sz="1700" i="1" dirty="0">
                <a:solidFill>
                  <a:srgbClr val="9A3B3B"/>
                </a:solidFill>
                <a:latin typeface="Georgia" pitchFamily="34" charset="0"/>
                <a:ea typeface="Georgia" pitchFamily="34" charset="-122"/>
                <a:cs typeface="Georgia" pitchFamily="34" charset="-120"/>
              </a:rPr>
              <a:t>You don't see the versions other people get.</a:t>
            </a:r>
            <a:endParaRPr lang="en-US" sz="1700" dirty="0"/>
          </a:p>
        </p:txBody>
      </p:sp>
      <p:sp>
        <p:nvSpPr>
          <p:cNvPr id="13" name="Text 11"/>
          <p:cNvSpPr/>
          <p:nvPr/>
        </p:nvSpPr>
        <p:spPr>
          <a:xfrm>
            <a:off x="822960" y="5166360"/>
            <a:ext cx="10543032" cy="640080"/>
          </a:xfrm>
          <a:prstGeom prst="rect">
            <a:avLst/>
          </a:prstGeom>
          <a:noFill/>
          <a:ln/>
        </p:spPr>
        <p:txBody>
          <a:bodyPr wrap="square" lIns="0" tIns="0" rIns="0" bIns="0" rtlCol="0" anchor="ctr"/>
          <a:lstStyle/>
          <a:p>
            <a:pPr algn="l" indent="0" marL="0">
              <a:lnSpc>
                <a:spcPct val="118000"/>
              </a:lnSpc>
              <a:buNone/>
            </a:pPr>
            <a:r>
              <a:rPr lang="en-US" sz="1400" i="1" dirty="0">
                <a:solidFill>
                  <a:srgbClr val="6B6157"/>
                </a:solidFill>
                <a:latin typeface="Georgia" pitchFamily="34" charset="0"/>
                <a:ea typeface="Georgia" pitchFamily="34" charset="-122"/>
                <a:cs typeface="Georgia" pitchFamily="34" charset="-120"/>
              </a:rPr>
              <a:t>Tailoring the message to the profile is ordinary, documented practice. How far psychological targeting can actually shift behaviour is contested — we don't overclaim it.</a:t>
            </a:r>
            <a:endParaRPr lang="en-US" sz="1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AF8F5"/>
        </a:solidFill>
      </p:bgPr>
    </p:bg>
    <p:spTree>
      <p:nvGrpSpPr>
        <p:cNvPr id="1" name=""/>
        <p:cNvGrpSpPr/>
        <p:nvPr/>
      </p:nvGrpSpPr>
      <p:grpSpPr>
        <a:xfrm>
          <a:off x="0" y="0"/>
          <a:ext cx="0" cy="0"/>
          <a:chOff x="0" y="0"/>
          <a:chExt cx="0" cy="0"/>
        </a:xfrm>
      </p:grpSpPr>
      <p:sp>
        <p:nvSpPr>
          <p:cNvPr id="2" name="Text 0"/>
          <p:cNvSpPr/>
          <p:nvPr/>
        </p:nvSpPr>
        <p:spPr>
          <a:xfrm>
            <a:off x="6094476" y="6437376"/>
            <a:ext cx="5271516" cy="274320"/>
          </a:xfrm>
          <a:prstGeom prst="rect">
            <a:avLst/>
          </a:prstGeom>
          <a:noFill/>
          <a:ln/>
        </p:spPr>
        <p:txBody>
          <a:bodyPr wrap="square" lIns="0" tIns="0" rIns="0" bIns="0" rtlCol="0" anchor="ctr"/>
          <a:lstStyle/>
          <a:p>
            <a:pPr algn="r" indent="0" marL="0">
              <a:buNone/>
            </a:pPr>
            <a:r>
              <a:rPr lang="en-US" sz="1000" i="1" dirty="0">
                <a:solidFill>
                  <a:srgbClr val="756D65"/>
                </a:solidFill>
                <a:latin typeface="Georgia" pitchFamily="34" charset="0"/>
                <a:ea typeface="Georgia" pitchFamily="34" charset="-122"/>
                <a:cs typeface="Georgia" pitchFamily="34" charset="-120"/>
              </a:rPr>
              <a:t>Updated 25 October 2026</a:t>
            </a:r>
            <a:endParaRPr lang="en-US" sz="1000" dirty="0"/>
          </a:p>
        </p:txBody>
      </p:sp>
      <p:sp>
        <p:nvSpPr>
          <p:cNvPr id="3" name="Text 1"/>
          <p:cNvSpPr/>
          <p:nvPr/>
        </p:nvSpPr>
        <p:spPr>
          <a:xfrm>
            <a:off x="822960" y="566928"/>
            <a:ext cx="10543032" cy="274320"/>
          </a:xfrm>
          <a:prstGeom prst="rect">
            <a:avLst/>
          </a:prstGeom>
          <a:noFill/>
          <a:ln/>
        </p:spPr>
        <p:txBody>
          <a:bodyPr wrap="square" lIns="0" tIns="0" rIns="0" bIns="0" rtlCol="0" anchor="ctr"/>
          <a:lstStyle/>
          <a:p>
            <a:pPr algn="l" indent="0" marL="0">
              <a:buNone/>
            </a:pPr>
            <a:r>
              <a:rPr lang="en-US" sz="1200" b="1" spc="200" kern="0" dirty="0">
                <a:solidFill>
                  <a:srgbClr val="4A3D8F"/>
                </a:solidFill>
                <a:latin typeface="Courier New" pitchFamily="34" charset="0"/>
                <a:ea typeface="Courier New" pitchFamily="34" charset="-122"/>
                <a:cs typeface="Courier New" pitchFamily="34" charset="-120"/>
              </a:rPr>
              <a:t>LIVE DEMO · TRACKING &amp; TARGETING · 3 OF 3</a:t>
            </a:r>
            <a:endParaRPr lang="en-US" sz="1200" dirty="0"/>
          </a:p>
        </p:txBody>
      </p:sp>
      <p:sp>
        <p:nvSpPr>
          <p:cNvPr id="4" name="Text 2"/>
          <p:cNvSpPr/>
          <p:nvPr/>
        </p:nvSpPr>
        <p:spPr>
          <a:xfrm>
            <a:off x="822960" y="868680"/>
            <a:ext cx="10543032" cy="548640"/>
          </a:xfrm>
          <a:prstGeom prst="rect">
            <a:avLst/>
          </a:prstGeom>
          <a:noFill/>
          <a:ln/>
        </p:spPr>
        <p:txBody>
          <a:bodyPr wrap="square" lIns="0" tIns="0" rIns="0" bIns="0" rtlCol="0" anchor="ctr"/>
          <a:lstStyle/>
          <a:p>
            <a:pPr algn="l" indent="0" marL="0">
              <a:buNone/>
            </a:pPr>
            <a:r>
              <a:rPr lang="en-US" sz="3000" b="1" dirty="0">
                <a:solidFill>
                  <a:srgbClr val="1A1410"/>
                </a:solidFill>
                <a:latin typeface="Georgia" pitchFamily="34" charset="0"/>
                <a:ea typeface="Georgia" pitchFamily="34" charset="-122"/>
                <a:cs typeface="Georgia" pitchFamily="34" charset="-120"/>
              </a:rPr>
              <a:t>How the message is built for you</a:t>
            </a:r>
            <a:endParaRPr lang="en-US" sz="3000" dirty="0"/>
          </a:p>
        </p:txBody>
      </p:sp>
      <p:sp>
        <p:nvSpPr>
          <p:cNvPr id="5" name="Shape 3"/>
          <p:cNvSpPr/>
          <p:nvPr/>
        </p:nvSpPr>
        <p:spPr>
          <a:xfrm>
            <a:off x="822960" y="1645920"/>
            <a:ext cx="3886200" cy="841248"/>
          </a:xfrm>
          <a:prstGeom prst="roundRect">
            <a:avLst>
              <a:gd name="adj" fmla="val 5435"/>
            </a:avLst>
          </a:prstGeom>
          <a:solidFill>
            <a:srgbClr val="FFFFFF"/>
          </a:solidFill>
          <a:ln w="12700">
            <a:solidFill>
              <a:srgbClr val="E2DDD8"/>
            </a:solidFill>
            <a:prstDash val="solid"/>
          </a:ln>
        </p:spPr>
      </p:sp>
      <p:sp>
        <p:nvSpPr>
          <p:cNvPr id="6" name="Text 4"/>
          <p:cNvSpPr/>
          <p:nvPr/>
        </p:nvSpPr>
        <p:spPr>
          <a:xfrm>
            <a:off x="1051560" y="1773936"/>
            <a:ext cx="3429000" cy="256032"/>
          </a:xfrm>
          <a:prstGeom prst="rect">
            <a:avLst/>
          </a:prstGeom>
          <a:noFill/>
          <a:ln/>
        </p:spPr>
        <p:txBody>
          <a:bodyPr wrap="square" lIns="0" tIns="0" rIns="0" bIns="0" rtlCol="0" anchor="ctr"/>
          <a:lstStyle/>
          <a:p>
            <a:pPr indent="0" marL="0">
              <a:buNone/>
            </a:pPr>
            <a:r>
              <a:rPr lang="en-US" sz="1000" b="1" spc="100" kern="0" dirty="0">
                <a:solidFill>
                  <a:srgbClr val="4A3D8F"/>
                </a:solidFill>
                <a:latin typeface="Courier New" pitchFamily="34" charset="0"/>
                <a:ea typeface="Courier New" pitchFamily="34" charset="-122"/>
                <a:cs typeface="Courier New" pitchFamily="34" charset="-120"/>
              </a:rPr>
              <a:t>PROFILE RECEIVED</a:t>
            </a:r>
            <a:endParaRPr lang="en-US" sz="1000" dirty="0"/>
          </a:p>
        </p:txBody>
      </p:sp>
      <p:sp>
        <p:nvSpPr>
          <p:cNvPr id="7" name="Text 5"/>
          <p:cNvSpPr/>
          <p:nvPr/>
        </p:nvSpPr>
        <p:spPr>
          <a:xfrm>
            <a:off x="1051560" y="2048256"/>
            <a:ext cx="3429000" cy="384048"/>
          </a:xfrm>
          <a:prstGeom prst="rect">
            <a:avLst/>
          </a:prstGeom>
          <a:noFill/>
          <a:ln/>
        </p:spPr>
        <p:txBody>
          <a:bodyPr wrap="square" lIns="0" tIns="0" rIns="0" bIns="0" rtlCol="0" anchor="t"/>
          <a:lstStyle/>
          <a:p>
            <a:pPr algn="l" indent="0" marL="0">
              <a:lnSpc>
                <a:spcPct val="100000"/>
              </a:lnSpc>
              <a:buNone/>
            </a:pPr>
            <a:r>
              <a:rPr lang="en-US" sz="1400" b="1" dirty="0">
                <a:solidFill>
                  <a:srgbClr val="1A1410"/>
                </a:solidFill>
                <a:latin typeface="Georgia" pitchFamily="34" charset="0"/>
                <a:ea typeface="Georgia" pitchFamily="34" charset="-122"/>
                <a:cs typeface="Georgia" pitchFamily="34" charset="-120"/>
              </a:rPr>
              <a:t>EU timezone · desktop · civic browsing</a:t>
            </a:r>
            <a:endParaRPr lang="en-US" sz="1400" dirty="0"/>
          </a:p>
        </p:txBody>
      </p:sp>
      <p:sp>
        <p:nvSpPr>
          <p:cNvPr id="8" name="Text 6"/>
          <p:cNvSpPr/>
          <p:nvPr/>
        </p:nvSpPr>
        <p:spPr>
          <a:xfrm>
            <a:off x="2583180" y="2468880"/>
            <a:ext cx="365760" cy="164592"/>
          </a:xfrm>
          <a:prstGeom prst="rect">
            <a:avLst/>
          </a:prstGeom>
          <a:noFill/>
          <a:ln/>
        </p:spPr>
        <p:txBody>
          <a:bodyPr wrap="square" lIns="0" tIns="0" rIns="0" bIns="0" rtlCol="0" anchor="ctr"/>
          <a:lstStyle/>
          <a:p>
            <a:pPr algn="ctr" indent="0" marL="0">
              <a:buNone/>
            </a:pPr>
            <a:r>
              <a:rPr lang="en-US" sz="1300" b="1" dirty="0">
                <a:solidFill>
                  <a:srgbClr val="756D65"/>
                </a:solidFill>
                <a:latin typeface="Georgia" pitchFamily="34" charset="0"/>
                <a:ea typeface="Georgia" pitchFamily="34" charset="-122"/>
                <a:cs typeface="Georgia" pitchFamily="34" charset="-120"/>
              </a:rPr>
              <a:t>↓</a:t>
            </a:r>
            <a:endParaRPr lang="en-US" sz="1300" dirty="0"/>
          </a:p>
        </p:txBody>
      </p:sp>
      <p:sp>
        <p:nvSpPr>
          <p:cNvPr id="9" name="Shape 7"/>
          <p:cNvSpPr/>
          <p:nvPr/>
        </p:nvSpPr>
        <p:spPr>
          <a:xfrm>
            <a:off x="822960" y="2624328"/>
            <a:ext cx="3886200" cy="841248"/>
          </a:xfrm>
          <a:prstGeom prst="roundRect">
            <a:avLst>
              <a:gd name="adj" fmla="val 5435"/>
            </a:avLst>
          </a:prstGeom>
          <a:solidFill>
            <a:srgbClr val="FFFFFF"/>
          </a:solidFill>
          <a:ln w="12700">
            <a:solidFill>
              <a:srgbClr val="E2DDD8"/>
            </a:solidFill>
            <a:prstDash val="solid"/>
          </a:ln>
        </p:spPr>
      </p:sp>
      <p:sp>
        <p:nvSpPr>
          <p:cNvPr id="10" name="Text 8"/>
          <p:cNvSpPr/>
          <p:nvPr/>
        </p:nvSpPr>
        <p:spPr>
          <a:xfrm>
            <a:off x="1051560" y="2752344"/>
            <a:ext cx="3429000" cy="256032"/>
          </a:xfrm>
          <a:prstGeom prst="rect">
            <a:avLst/>
          </a:prstGeom>
          <a:noFill/>
          <a:ln/>
        </p:spPr>
        <p:txBody>
          <a:bodyPr wrap="square" lIns="0" tIns="0" rIns="0" bIns="0" rtlCol="0" anchor="ctr"/>
          <a:lstStyle/>
          <a:p>
            <a:pPr indent="0" marL="0">
              <a:buNone/>
            </a:pPr>
            <a:r>
              <a:rPr lang="en-US" sz="1000" b="1" spc="100" kern="0" dirty="0">
                <a:solidFill>
                  <a:srgbClr val="4A3D8F"/>
                </a:solidFill>
                <a:latin typeface="Courier New" pitchFamily="34" charset="0"/>
                <a:ea typeface="Courier New" pitchFamily="34" charset="-122"/>
                <a:cs typeface="Courier New" pitchFamily="34" charset="-120"/>
              </a:rPr>
              <a:t>INFERRED WEAKNESS</a:t>
            </a:r>
            <a:endParaRPr lang="en-US" sz="1000" dirty="0"/>
          </a:p>
        </p:txBody>
      </p:sp>
      <p:sp>
        <p:nvSpPr>
          <p:cNvPr id="11" name="Text 9"/>
          <p:cNvSpPr/>
          <p:nvPr/>
        </p:nvSpPr>
        <p:spPr>
          <a:xfrm>
            <a:off x="1051560" y="3026664"/>
            <a:ext cx="3429000" cy="384048"/>
          </a:xfrm>
          <a:prstGeom prst="rect">
            <a:avLst/>
          </a:prstGeom>
          <a:noFill/>
          <a:ln/>
        </p:spPr>
        <p:txBody>
          <a:bodyPr wrap="square" lIns="0" tIns="0" rIns="0" bIns="0" rtlCol="0" anchor="t"/>
          <a:lstStyle/>
          <a:p>
            <a:pPr algn="l" indent="0" marL="0">
              <a:lnSpc>
                <a:spcPct val="100000"/>
              </a:lnSpc>
              <a:buNone/>
            </a:pPr>
            <a:r>
              <a:rPr lang="en-US" sz="1400" b="1" dirty="0">
                <a:solidFill>
                  <a:srgbClr val="1A1410"/>
                </a:solidFill>
                <a:latin typeface="Georgia" pitchFamily="34" charset="0"/>
                <a:ea typeface="Georgia" pitchFamily="34" charset="-122"/>
                <a:cs typeface="Georgia" pitchFamily="34" charset="-120"/>
              </a:rPr>
              <a:t>Democratic anxiety</a:t>
            </a:r>
            <a:endParaRPr lang="en-US" sz="1400" dirty="0"/>
          </a:p>
        </p:txBody>
      </p:sp>
      <p:sp>
        <p:nvSpPr>
          <p:cNvPr id="12" name="Text 10"/>
          <p:cNvSpPr/>
          <p:nvPr/>
        </p:nvSpPr>
        <p:spPr>
          <a:xfrm>
            <a:off x="2583180" y="3447288"/>
            <a:ext cx="365760" cy="164592"/>
          </a:xfrm>
          <a:prstGeom prst="rect">
            <a:avLst/>
          </a:prstGeom>
          <a:noFill/>
          <a:ln/>
        </p:spPr>
        <p:txBody>
          <a:bodyPr wrap="square" lIns="0" tIns="0" rIns="0" bIns="0" rtlCol="0" anchor="ctr"/>
          <a:lstStyle/>
          <a:p>
            <a:pPr algn="ctr" indent="0" marL="0">
              <a:buNone/>
            </a:pPr>
            <a:r>
              <a:rPr lang="en-US" sz="1300" b="1" dirty="0">
                <a:solidFill>
                  <a:srgbClr val="756D65"/>
                </a:solidFill>
                <a:latin typeface="Georgia" pitchFamily="34" charset="0"/>
                <a:ea typeface="Georgia" pitchFamily="34" charset="-122"/>
                <a:cs typeface="Georgia" pitchFamily="34" charset="-120"/>
              </a:rPr>
              <a:t>↓</a:t>
            </a:r>
            <a:endParaRPr lang="en-US" sz="1300" dirty="0"/>
          </a:p>
        </p:txBody>
      </p:sp>
      <p:sp>
        <p:nvSpPr>
          <p:cNvPr id="13" name="Shape 11"/>
          <p:cNvSpPr/>
          <p:nvPr/>
        </p:nvSpPr>
        <p:spPr>
          <a:xfrm>
            <a:off x="822960" y="3602736"/>
            <a:ext cx="3886200" cy="841248"/>
          </a:xfrm>
          <a:prstGeom prst="roundRect">
            <a:avLst>
              <a:gd name="adj" fmla="val 5435"/>
            </a:avLst>
          </a:prstGeom>
          <a:solidFill>
            <a:srgbClr val="FFFFFF"/>
          </a:solidFill>
          <a:ln w="12700">
            <a:solidFill>
              <a:srgbClr val="E2DDD8"/>
            </a:solidFill>
            <a:prstDash val="solid"/>
          </a:ln>
        </p:spPr>
      </p:sp>
      <p:sp>
        <p:nvSpPr>
          <p:cNvPr id="14" name="Text 12"/>
          <p:cNvSpPr/>
          <p:nvPr/>
        </p:nvSpPr>
        <p:spPr>
          <a:xfrm>
            <a:off x="1051560" y="3730752"/>
            <a:ext cx="3429000" cy="256032"/>
          </a:xfrm>
          <a:prstGeom prst="rect">
            <a:avLst/>
          </a:prstGeom>
          <a:noFill/>
          <a:ln/>
        </p:spPr>
        <p:txBody>
          <a:bodyPr wrap="square" lIns="0" tIns="0" rIns="0" bIns="0" rtlCol="0" anchor="ctr"/>
          <a:lstStyle/>
          <a:p>
            <a:pPr indent="0" marL="0">
              <a:buNone/>
            </a:pPr>
            <a:r>
              <a:rPr lang="en-US" sz="1000" b="1" spc="100" kern="0" dirty="0">
                <a:solidFill>
                  <a:srgbClr val="4A3D8F"/>
                </a:solidFill>
                <a:latin typeface="Courier New" pitchFamily="34" charset="0"/>
                <a:ea typeface="Courier New" pitchFamily="34" charset="-122"/>
                <a:cs typeface="Courier New" pitchFamily="34" charset="-120"/>
              </a:rPr>
              <a:t>LEVER CHOSEN</a:t>
            </a:r>
            <a:endParaRPr lang="en-US" sz="1000" dirty="0"/>
          </a:p>
        </p:txBody>
      </p:sp>
      <p:sp>
        <p:nvSpPr>
          <p:cNvPr id="15" name="Text 13"/>
          <p:cNvSpPr/>
          <p:nvPr/>
        </p:nvSpPr>
        <p:spPr>
          <a:xfrm>
            <a:off x="1051560" y="4005072"/>
            <a:ext cx="3429000" cy="384048"/>
          </a:xfrm>
          <a:prstGeom prst="rect">
            <a:avLst/>
          </a:prstGeom>
          <a:noFill/>
          <a:ln/>
        </p:spPr>
        <p:txBody>
          <a:bodyPr wrap="square" lIns="0" tIns="0" rIns="0" bIns="0" rtlCol="0" anchor="t"/>
          <a:lstStyle/>
          <a:p>
            <a:pPr algn="l" indent="0" marL="0">
              <a:lnSpc>
                <a:spcPct val="100000"/>
              </a:lnSpc>
              <a:buNone/>
            </a:pPr>
            <a:r>
              <a:rPr lang="en-US" sz="1400" b="1" dirty="0">
                <a:solidFill>
                  <a:srgbClr val="1A1410"/>
                </a:solidFill>
                <a:latin typeface="Georgia" pitchFamily="34" charset="0"/>
                <a:ea typeface="Georgia" pitchFamily="34" charset="-122"/>
                <a:cs typeface="Georgia" pitchFamily="34" charset="-120"/>
              </a:rPr>
              <a:t>False dichotomy + manufactured urgency</a:t>
            </a:r>
            <a:endParaRPr lang="en-US" sz="1400" dirty="0"/>
          </a:p>
        </p:txBody>
      </p:sp>
      <p:sp>
        <p:nvSpPr>
          <p:cNvPr id="16" name="Text 14"/>
          <p:cNvSpPr/>
          <p:nvPr/>
        </p:nvSpPr>
        <p:spPr>
          <a:xfrm>
            <a:off x="2583180" y="4425696"/>
            <a:ext cx="365760" cy="164592"/>
          </a:xfrm>
          <a:prstGeom prst="rect">
            <a:avLst/>
          </a:prstGeom>
          <a:noFill/>
          <a:ln/>
        </p:spPr>
        <p:txBody>
          <a:bodyPr wrap="square" lIns="0" tIns="0" rIns="0" bIns="0" rtlCol="0" anchor="ctr"/>
          <a:lstStyle/>
          <a:p>
            <a:pPr algn="ctr" indent="0" marL="0">
              <a:buNone/>
            </a:pPr>
            <a:r>
              <a:rPr lang="en-US" sz="1300" b="1" dirty="0">
                <a:solidFill>
                  <a:srgbClr val="756D65"/>
                </a:solidFill>
                <a:latin typeface="Georgia" pitchFamily="34" charset="0"/>
                <a:ea typeface="Georgia" pitchFamily="34" charset="-122"/>
                <a:cs typeface="Georgia" pitchFamily="34" charset="-120"/>
              </a:rPr>
              <a:t>↓</a:t>
            </a:r>
            <a:endParaRPr lang="en-US" sz="1300" dirty="0"/>
          </a:p>
        </p:txBody>
      </p:sp>
      <p:sp>
        <p:nvSpPr>
          <p:cNvPr id="17" name="Shape 15"/>
          <p:cNvSpPr/>
          <p:nvPr/>
        </p:nvSpPr>
        <p:spPr>
          <a:xfrm>
            <a:off x="822960" y="4581144"/>
            <a:ext cx="3886200" cy="841248"/>
          </a:xfrm>
          <a:prstGeom prst="roundRect">
            <a:avLst>
              <a:gd name="adj" fmla="val 5435"/>
            </a:avLst>
          </a:prstGeom>
          <a:solidFill>
            <a:srgbClr val="FFFFFF"/>
          </a:solidFill>
          <a:ln w="19050">
            <a:solidFill>
              <a:srgbClr val="9A3B3B"/>
            </a:solidFill>
            <a:prstDash val="solid"/>
          </a:ln>
        </p:spPr>
      </p:sp>
      <p:sp>
        <p:nvSpPr>
          <p:cNvPr id="18" name="Text 16"/>
          <p:cNvSpPr/>
          <p:nvPr/>
        </p:nvSpPr>
        <p:spPr>
          <a:xfrm>
            <a:off x="1051560" y="4709160"/>
            <a:ext cx="3429000" cy="256032"/>
          </a:xfrm>
          <a:prstGeom prst="rect">
            <a:avLst/>
          </a:prstGeom>
          <a:noFill/>
          <a:ln/>
        </p:spPr>
        <p:txBody>
          <a:bodyPr wrap="square" lIns="0" tIns="0" rIns="0" bIns="0" rtlCol="0" anchor="ctr"/>
          <a:lstStyle/>
          <a:p>
            <a:pPr indent="0" marL="0">
              <a:buNone/>
            </a:pPr>
            <a:r>
              <a:rPr lang="en-US" sz="1000" b="1" spc="100" kern="0" dirty="0">
                <a:solidFill>
                  <a:srgbClr val="9A3B3B"/>
                </a:solidFill>
                <a:latin typeface="Courier New" pitchFamily="34" charset="0"/>
                <a:ea typeface="Courier New" pitchFamily="34" charset="-122"/>
                <a:cs typeface="Courier New" pitchFamily="34" charset="-120"/>
              </a:rPr>
              <a:t>THE GOAL</a:t>
            </a:r>
            <a:endParaRPr lang="en-US" sz="1000" dirty="0"/>
          </a:p>
        </p:txBody>
      </p:sp>
      <p:sp>
        <p:nvSpPr>
          <p:cNvPr id="19" name="Text 17"/>
          <p:cNvSpPr/>
          <p:nvPr/>
        </p:nvSpPr>
        <p:spPr>
          <a:xfrm>
            <a:off x="1051560" y="4983480"/>
            <a:ext cx="3429000" cy="384048"/>
          </a:xfrm>
          <a:prstGeom prst="rect">
            <a:avLst/>
          </a:prstGeom>
          <a:noFill/>
          <a:ln/>
        </p:spPr>
        <p:txBody>
          <a:bodyPr wrap="square" lIns="0" tIns="0" rIns="0" bIns="0" rtlCol="0" anchor="t"/>
          <a:lstStyle/>
          <a:p>
            <a:pPr algn="l" indent="0" marL="0">
              <a:lnSpc>
                <a:spcPct val="100000"/>
              </a:lnSpc>
              <a:buNone/>
            </a:pPr>
            <a:r>
              <a:rPr lang="en-US" sz="1400" b="1" dirty="0">
                <a:solidFill>
                  <a:srgbClr val="1A1410"/>
                </a:solidFill>
                <a:latin typeface="Georgia" pitchFamily="34" charset="0"/>
                <a:ea typeface="Georgia" pitchFamily="34" charset="-122"/>
                <a:cs typeface="Georgia" pitchFamily="34" charset="-120"/>
              </a:rPr>
              <a:t>Erode trust in elections and institutions</a:t>
            </a:r>
            <a:endParaRPr lang="en-US" sz="1400" dirty="0"/>
          </a:p>
        </p:txBody>
      </p:sp>
      <p:sp>
        <p:nvSpPr>
          <p:cNvPr id="20" name="Shape 18"/>
          <p:cNvSpPr/>
          <p:nvPr/>
        </p:nvSpPr>
        <p:spPr>
          <a:xfrm>
            <a:off x="5074920" y="1645920"/>
            <a:ext cx="6291072" cy="3977640"/>
          </a:xfrm>
          <a:prstGeom prst="roundRect">
            <a:avLst>
              <a:gd name="adj" fmla="val 1379"/>
            </a:avLst>
          </a:prstGeom>
          <a:solidFill>
            <a:srgbClr val="FFFFFF"/>
          </a:solidFill>
          <a:ln w="19050">
            <a:solidFill>
              <a:srgbClr val="9A3B3B"/>
            </a:solidFill>
            <a:prstDash val="solid"/>
          </a:ln>
        </p:spPr>
      </p:sp>
      <p:sp>
        <p:nvSpPr>
          <p:cNvPr id="21" name="Text 19"/>
          <p:cNvSpPr/>
          <p:nvPr/>
        </p:nvSpPr>
        <p:spPr>
          <a:xfrm>
            <a:off x="5349240" y="1828800"/>
            <a:ext cx="5742432" cy="274320"/>
          </a:xfrm>
          <a:prstGeom prst="rect">
            <a:avLst/>
          </a:prstGeom>
          <a:noFill/>
          <a:ln/>
        </p:spPr>
        <p:txBody>
          <a:bodyPr wrap="square" lIns="0" tIns="0" rIns="0" bIns="0" rtlCol="0" anchor="ctr"/>
          <a:lstStyle/>
          <a:p>
            <a:pPr indent="0" marL="0">
              <a:buNone/>
            </a:pPr>
            <a:r>
              <a:rPr lang="en-US" sz="1050" b="1" spc="100" kern="0" dirty="0">
                <a:solidFill>
                  <a:srgbClr val="9A3B3B"/>
                </a:solidFill>
                <a:latin typeface="Courier New" pitchFamily="34" charset="0"/>
                <a:ea typeface="Courier New" pitchFamily="34" charset="-122"/>
                <a:cs typeface="Courier New" pitchFamily="34" charset="-120"/>
              </a:rPr>
              <a:t>FABRICATED EXAMPLE — SHOWN SO YOU CAN SPOT IT</a:t>
            </a:r>
            <a:endParaRPr lang="en-US" sz="1050" dirty="0"/>
          </a:p>
        </p:txBody>
      </p:sp>
      <p:sp>
        <p:nvSpPr>
          <p:cNvPr id="22" name="Text 20"/>
          <p:cNvSpPr/>
          <p:nvPr/>
        </p:nvSpPr>
        <p:spPr>
          <a:xfrm>
            <a:off x="5349240" y="2121408"/>
            <a:ext cx="5742432" cy="274320"/>
          </a:xfrm>
          <a:prstGeom prst="rect">
            <a:avLst/>
          </a:prstGeom>
          <a:noFill/>
          <a:ln/>
        </p:spPr>
        <p:txBody>
          <a:bodyPr wrap="square" lIns="0" tIns="0" rIns="0" bIns="0" rtlCol="0" anchor="ctr"/>
          <a:lstStyle/>
          <a:p>
            <a:pPr indent="0" marL="0">
              <a:buNone/>
            </a:pPr>
            <a:r>
              <a:rPr lang="en-US" sz="1200" i="1" dirty="0">
                <a:solidFill>
                  <a:srgbClr val="6B6157"/>
                </a:solidFill>
                <a:latin typeface="Georgia" pitchFamily="34" charset="0"/>
                <a:ea typeface="Georgia" pitchFamily="34" charset="-122"/>
                <a:cs typeface="Georgia" pitchFamily="34" charset="-120"/>
              </a:rPr>
              <a:t>EUTruthReport.com  ·  a fake domain built to look official</a:t>
            </a:r>
            <a:endParaRPr lang="en-US" sz="1200" dirty="0"/>
          </a:p>
        </p:txBody>
      </p:sp>
      <p:sp>
        <p:nvSpPr>
          <p:cNvPr id="23" name="Text 21"/>
          <p:cNvSpPr/>
          <p:nvPr/>
        </p:nvSpPr>
        <p:spPr>
          <a:xfrm>
            <a:off x="5349240" y="2487168"/>
            <a:ext cx="5742432" cy="914400"/>
          </a:xfrm>
          <a:prstGeom prst="rect">
            <a:avLst/>
          </a:prstGeom>
          <a:noFill/>
          <a:ln/>
        </p:spPr>
        <p:txBody>
          <a:bodyPr wrap="square" lIns="0" tIns="0" rIns="0" bIns="0" rtlCol="0" anchor="t"/>
          <a:lstStyle/>
          <a:p>
            <a:pPr algn="l" indent="0" marL="0">
              <a:lnSpc>
                <a:spcPct val="110000"/>
              </a:lnSpc>
              <a:buNone/>
            </a:pPr>
            <a:r>
              <a:rPr lang="en-US" sz="1800" b="1" dirty="0">
                <a:solidFill>
                  <a:srgbClr val="1A1410"/>
                </a:solidFill>
                <a:latin typeface="Georgia" pitchFamily="34" charset="0"/>
                <a:ea typeface="Georgia" pitchFamily="34" charset="-122"/>
                <a:cs typeface="Georgia" pitchFamily="34" charset="-120"/>
              </a:rPr>
              <a:t>“LEAKED: officials confirm the election is already decided — there is nothing left to protect. So what will you do?”</a:t>
            </a:r>
            <a:endParaRPr lang="en-US" sz="1800" dirty="0"/>
          </a:p>
        </p:txBody>
      </p:sp>
      <p:sp>
        <p:nvSpPr>
          <p:cNvPr id="24" name="Text 22"/>
          <p:cNvSpPr/>
          <p:nvPr/>
        </p:nvSpPr>
        <p:spPr>
          <a:xfrm>
            <a:off x="5349240" y="3611880"/>
            <a:ext cx="5742432" cy="384048"/>
          </a:xfrm>
          <a:prstGeom prst="rect">
            <a:avLst/>
          </a:prstGeom>
          <a:noFill/>
          <a:ln/>
        </p:spPr>
        <p:txBody>
          <a:bodyPr wrap="square" lIns="0" tIns="0" rIns="0" bIns="0" rtlCol="0" anchor="t"/>
          <a:lstStyle/>
          <a:p>
            <a:pPr algn="l" indent="0" marL="0">
              <a:buNone/>
            </a:pPr>
            <a:r>
              <a:rPr lang="en-US" sz="1350" b="1" dirty="0">
                <a:solidFill>
                  <a:srgbClr val="9A3B3B"/>
                </a:solidFill>
                <a:latin typeface="Georgia" pitchFamily="34" charset="0"/>
                <a:ea typeface="Georgia" pitchFamily="34" charset="-122"/>
                <a:cs typeface="Georgia" pitchFamily="34" charset="-120"/>
              </a:rPr>
              <a:t>“LEAKED”  </a:t>
            </a:r>
            <a:pPr algn="l" indent="0" marL="0">
              <a:buNone/>
            </a:pPr>
            <a:r>
              <a:rPr lang="en-US" sz="1350" dirty="0">
                <a:solidFill>
                  <a:srgbClr val="6B6157"/>
                </a:solidFill>
                <a:latin typeface="Georgia" pitchFamily="34" charset="0"/>
                <a:ea typeface="Georgia" pitchFamily="34" charset="-122"/>
                <a:cs typeface="Georgia" pitchFamily="34" charset="-120"/>
              </a:rPr>
              <a:t>→  implies forbidden inside knowledge</a:t>
            </a:r>
            <a:endParaRPr lang="en-US" sz="1350" dirty="0"/>
          </a:p>
        </p:txBody>
      </p:sp>
      <p:sp>
        <p:nvSpPr>
          <p:cNvPr id="25" name="Text 23"/>
          <p:cNvSpPr/>
          <p:nvPr/>
        </p:nvSpPr>
        <p:spPr>
          <a:xfrm>
            <a:off x="5349240" y="4069080"/>
            <a:ext cx="5742432" cy="384048"/>
          </a:xfrm>
          <a:prstGeom prst="rect">
            <a:avLst/>
          </a:prstGeom>
          <a:noFill/>
          <a:ln/>
        </p:spPr>
        <p:txBody>
          <a:bodyPr wrap="square" lIns="0" tIns="0" rIns="0" bIns="0" rtlCol="0" anchor="t"/>
          <a:lstStyle/>
          <a:p>
            <a:pPr algn="l" indent="0" marL="0">
              <a:buNone/>
            </a:pPr>
            <a:r>
              <a:rPr lang="en-US" sz="1350" b="1" dirty="0">
                <a:solidFill>
                  <a:srgbClr val="9A3B3B"/>
                </a:solidFill>
                <a:latin typeface="Georgia" pitchFamily="34" charset="0"/>
                <a:ea typeface="Georgia" pitchFamily="34" charset="-122"/>
                <a:cs typeface="Georgia" pitchFamily="34" charset="-120"/>
              </a:rPr>
              <a:t>“officials confirm”  </a:t>
            </a:r>
            <a:pPr algn="l" indent="0" marL="0">
              <a:buNone/>
            </a:pPr>
            <a:r>
              <a:rPr lang="en-US" sz="1350" dirty="0">
                <a:solidFill>
                  <a:srgbClr val="6B6157"/>
                </a:solidFill>
                <a:latin typeface="Georgia" pitchFamily="34" charset="0"/>
                <a:ea typeface="Georgia" pitchFamily="34" charset="-122"/>
                <a:cs typeface="Georgia" pitchFamily="34" charset="-120"/>
              </a:rPr>
              <a:t>→  false plural — no one checkable is named</a:t>
            </a:r>
            <a:endParaRPr lang="en-US" sz="1350" dirty="0"/>
          </a:p>
        </p:txBody>
      </p:sp>
      <p:sp>
        <p:nvSpPr>
          <p:cNvPr id="26" name="Text 24"/>
          <p:cNvSpPr/>
          <p:nvPr/>
        </p:nvSpPr>
        <p:spPr>
          <a:xfrm>
            <a:off x="5349240" y="4526280"/>
            <a:ext cx="5742432" cy="384048"/>
          </a:xfrm>
          <a:prstGeom prst="rect">
            <a:avLst/>
          </a:prstGeom>
          <a:noFill/>
          <a:ln/>
        </p:spPr>
        <p:txBody>
          <a:bodyPr wrap="square" lIns="0" tIns="0" rIns="0" bIns="0" rtlCol="0" anchor="t"/>
          <a:lstStyle/>
          <a:p>
            <a:pPr algn="l" indent="0" marL="0">
              <a:buNone/>
            </a:pPr>
            <a:r>
              <a:rPr lang="en-US" sz="1350" b="1" dirty="0">
                <a:solidFill>
                  <a:srgbClr val="9A3B3B"/>
                </a:solidFill>
                <a:latin typeface="Georgia" pitchFamily="34" charset="0"/>
                <a:ea typeface="Georgia" pitchFamily="34" charset="-122"/>
                <a:cs typeface="Georgia" pitchFamily="34" charset="-120"/>
              </a:rPr>
              <a:t>“what will you do?”  </a:t>
            </a:r>
            <a:pPr algn="l" indent="0" marL="0">
              <a:buNone/>
            </a:pPr>
            <a:r>
              <a:rPr lang="en-US" sz="1350" dirty="0">
                <a:solidFill>
                  <a:srgbClr val="6B6157"/>
                </a:solidFill>
                <a:latin typeface="Georgia" pitchFamily="34" charset="0"/>
                <a:ea typeface="Georgia" pitchFamily="34" charset="-122"/>
                <a:cs typeface="Georgia" pitchFamily="34" charset="-120"/>
              </a:rPr>
              <a:t>→  false dichotomy: accept it, or act radically</a:t>
            </a:r>
            <a:endParaRPr lang="en-US" sz="1350" dirty="0"/>
          </a:p>
        </p:txBody>
      </p:sp>
      <p:sp>
        <p:nvSpPr>
          <p:cNvPr id="27" name="Text 25"/>
          <p:cNvSpPr/>
          <p:nvPr/>
        </p:nvSpPr>
        <p:spPr>
          <a:xfrm>
            <a:off x="5349240" y="5166360"/>
            <a:ext cx="5742432" cy="320040"/>
          </a:xfrm>
          <a:prstGeom prst="rect">
            <a:avLst/>
          </a:prstGeom>
          <a:noFill/>
          <a:ln/>
        </p:spPr>
        <p:txBody>
          <a:bodyPr wrap="square" lIns="0" tIns="0" rIns="0" bIns="0" rtlCol="0" anchor="ctr"/>
          <a:lstStyle/>
          <a:p>
            <a:pPr indent="0" marL="0">
              <a:buNone/>
            </a:pPr>
            <a:r>
              <a:rPr lang="en-US" sz="1150" i="1" dirty="0">
                <a:solidFill>
                  <a:srgbClr val="756D65"/>
                </a:solidFill>
                <a:latin typeface="Georgia" pitchFamily="34" charset="0"/>
                <a:ea typeface="Georgia" pitchFamily="34" charset="-122"/>
                <a:cs typeface="Georgia" pitchFamily="34" charset="-120"/>
              </a:rPr>
              <a:t>Technique anatomy — the same view the site's Tracking &amp; Targeting demo reveals.</a:t>
            </a:r>
            <a:endParaRPr lang="en-US" sz="1150" dirty="0"/>
          </a:p>
        </p:txBody>
      </p:sp>
      <p:sp>
        <p:nvSpPr>
          <p:cNvPr id="28" name="Text 26"/>
          <p:cNvSpPr/>
          <p:nvPr/>
        </p:nvSpPr>
        <p:spPr>
          <a:xfrm>
            <a:off x="822960" y="5806440"/>
            <a:ext cx="10543032" cy="548640"/>
          </a:xfrm>
          <a:prstGeom prst="rect">
            <a:avLst/>
          </a:prstGeom>
          <a:noFill/>
          <a:ln/>
        </p:spPr>
        <p:txBody>
          <a:bodyPr wrap="square" lIns="0" tIns="0" rIns="0" bIns="0" rtlCol="0" anchor="ctr"/>
          <a:lstStyle/>
          <a:p>
            <a:pPr algn="l" indent="0" marL="0">
              <a:lnSpc>
                <a:spcPct val="118000"/>
              </a:lnSpc>
              <a:buNone/>
            </a:pPr>
            <a:r>
              <a:rPr lang="en-US" sz="1400" b="1" dirty="0">
                <a:solidFill>
                  <a:srgbClr val="1A1410"/>
                </a:solidFill>
                <a:latin typeface="Georgia" pitchFamily="34" charset="0"/>
                <a:ea typeface="Georgia" pitchFamily="34" charset="-122"/>
                <a:cs typeface="Georgia" pitchFamily="34" charset="-120"/>
              </a:rPr>
              <a:t>Not chosen for you — generated for you. </a:t>
            </a:r>
            <a:pPr algn="l" indent="0" marL="0">
              <a:lnSpc>
                <a:spcPct val="118000"/>
              </a:lnSpc>
              <a:buNone/>
            </a:pPr>
            <a:r>
              <a:rPr lang="en-US" sz="1400" dirty="0">
                <a:solidFill>
                  <a:srgbClr val="6B6157"/>
                </a:solidFill>
                <a:latin typeface="Georgia" pitchFamily="34" charset="0"/>
                <a:ea typeface="Georgia" pitchFamily="34" charset="-122"/>
                <a:cs typeface="Georgia" pitchFamily="34" charset="-120"/>
              </a:rPr>
              <a:t>The same profile would receive a different message, tuned to a different lever. Labelled fictional, exactly as the live demo presents it.</a:t>
            </a:r>
            <a:endParaRPr lang="en-US" sz="1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AF8F5"/>
        </a:solidFill>
      </p:bgPr>
    </p:bg>
    <p:spTree>
      <p:nvGrpSpPr>
        <p:cNvPr id="1" name=""/>
        <p:cNvGrpSpPr/>
        <p:nvPr/>
      </p:nvGrpSpPr>
      <p:grpSpPr>
        <a:xfrm>
          <a:off x="0" y="0"/>
          <a:ext cx="0" cy="0"/>
          <a:chOff x="0" y="0"/>
          <a:chExt cx="0" cy="0"/>
        </a:xfrm>
      </p:grpSpPr>
      <p:sp>
        <p:nvSpPr>
          <p:cNvPr id="2" name="Text 0"/>
          <p:cNvSpPr/>
          <p:nvPr/>
        </p:nvSpPr>
        <p:spPr>
          <a:xfrm>
            <a:off x="6094476" y="6437376"/>
            <a:ext cx="5271516" cy="274320"/>
          </a:xfrm>
          <a:prstGeom prst="rect">
            <a:avLst/>
          </a:prstGeom>
          <a:noFill/>
          <a:ln/>
        </p:spPr>
        <p:txBody>
          <a:bodyPr wrap="square" lIns="0" tIns="0" rIns="0" bIns="0" rtlCol="0" anchor="ctr"/>
          <a:lstStyle/>
          <a:p>
            <a:pPr algn="r" indent="0" marL="0">
              <a:buNone/>
            </a:pPr>
            <a:r>
              <a:rPr lang="en-US" sz="1000" i="1" dirty="0">
                <a:solidFill>
                  <a:srgbClr val="756D65"/>
                </a:solidFill>
                <a:latin typeface="Georgia" pitchFamily="34" charset="0"/>
                <a:ea typeface="Georgia" pitchFamily="34" charset="-122"/>
                <a:cs typeface="Georgia" pitchFamily="34" charset="-120"/>
              </a:rPr>
              <a:t>Updated 25 October 2026</a:t>
            </a:r>
            <a:endParaRPr lang="en-US" sz="1000" dirty="0"/>
          </a:p>
        </p:txBody>
      </p:sp>
      <p:sp>
        <p:nvSpPr>
          <p:cNvPr id="3" name="Text 1"/>
          <p:cNvSpPr/>
          <p:nvPr/>
        </p:nvSpPr>
        <p:spPr>
          <a:xfrm>
            <a:off x="822960" y="566928"/>
            <a:ext cx="10543032" cy="274320"/>
          </a:xfrm>
          <a:prstGeom prst="rect">
            <a:avLst/>
          </a:prstGeom>
          <a:noFill/>
          <a:ln/>
        </p:spPr>
        <p:txBody>
          <a:bodyPr wrap="square" lIns="0" tIns="0" rIns="0" bIns="0" rtlCol="0" anchor="ctr"/>
          <a:lstStyle/>
          <a:p>
            <a:pPr algn="l" indent="0" marL="0">
              <a:buNone/>
            </a:pPr>
            <a:r>
              <a:rPr lang="en-US" sz="1200" b="1" spc="200" kern="0" dirty="0">
                <a:solidFill>
                  <a:srgbClr val="4A3D8F"/>
                </a:solidFill>
                <a:latin typeface="Courier New" pitchFamily="34" charset="0"/>
                <a:ea typeface="Courier New" pitchFamily="34" charset="-122"/>
                <a:cs typeface="Courier New" pitchFamily="34" charset="-120"/>
              </a:rPr>
              <a:t>LIVE DEMO · GAMIFICATION</a:t>
            </a:r>
            <a:endParaRPr lang="en-US" sz="1200" dirty="0"/>
          </a:p>
        </p:txBody>
      </p:sp>
      <p:sp>
        <p:nvSpPr>
          <p:cNvPr id="4" name="Text 2"/>
          <p:cNvSpPr/>
          <p:nvPr/>
        </p:nvSpPr>
        <p:spPr>
          <a:xfrm>
            <a:off x="822960" y="868680"/>
            <a:ext cx="10543032" cy="548640"/>
          </a:xfrm>
          <a:prstGeom prst="rect">
            <a:avLst/>
          </a:prstGeom>
          <a:noFill/>
          <a:ln/>
        </p:spPr>
        <p:txBody>
          <a:bodyPr wrap="square" lIns="0" tIns="0" rIns="0" bIns="0" rtlCol="0" anchor="ctr"/>
          <a:lstStyle/>
          <a:p>
            <a:pPr algn="l" indent="0" marL="0">
              <a:buNone/>
            </a:pPr>
            <a:r>
              <a:rPr lang="en-US" sz="3000" b="1" dirty="0">
                <a:solidFill>
                  <a:srgbClr val="1A1410"/>
                </a:solidFill>
                <a:latin typeface="Georgia" pitchFamily="34" charset="0"/>
                <a:ea typeface="Georgia" pitchFamily="34" charset="-122"/>
                <a:cs typeface="Georgia" pitchFamily="34" charset="-120"/>
              </a:rPr>
              <a:t>The same mechanics, two purposes</a:t>
            </a:r>
            <a:endParaRPr lang="en-US" sz="3000" dirty="0"/>
          </a:p>
        </p:txBody>
      </p:sp>
      <p:sp>
        <p:nvSpPr>
          <p:cNvPr id="5" name="Shape 3"/>
          <p:cNvSpPr/>
          <p:nvPr/>
        </p:nvSpPr>
        <p:spPr>
          <a:xfrm>
            <a:off x="822960" y="1783080"/>
            <a:ext cx="5042916" cy="2697480"/>
          </a:xfrm>
          <a:prstGeom prst="roundRect">
            <a:avLst>
              <a:gd name="adj" fmla="val 2034"/>
            </a:avLst>
          </a:prstGeom>
          <a:solidFill>
            <a:srgbClr val="FFFFFF"/>
          </a:solidFill>
          <a:ln w="19050">
            <a:solidFill>
              <a:srgbClr val="3B6B4A"/>
            </a:solidFill>
            <a:prstDash val="solid"/>
          </a:ln>
        </p:spPr>
      </p:sp>
      <p:sp>
        <p:nvSpPr>
          <p:cNvPr id="6" name="Text 4"/>
          <p:cNvSpPr/>
          <p:nvPr/>
        </p:nvSpPr>
        <p:spPr>
          <a:xfrm>
            <a:off x="1143000" y="2057400"/>
            <a:ext cx="4402836" cy="320040"/>
          </a:xfrm>
          <a:prstGeom prst="rect">
            <a:avLst/>
          </a:prstGeom>
          <a:noFill/>
          <a:ln/>
        </p:spPr>
        <p:txBody>
          <a:bodyPr wrap="square" lIns="0" tIns="0" rIns="0" bIns="0" rtlCol="0" anchor="ctr"/>
          <a:lstStyle/>
          <a:p>
            <a:pPr indent="0" marL="0">
              <a:buNone/>
            </a:pPr>
            <a:r>
              <a:rPr lang="en-US" sz="1200" b="1" spc="200" kern="0" dirty="0">
                <a:solidFill>
                  <a:srgbClr val="3B6B4A"/>
                </a:solidFill>
                <a:latin typeface="Courier New" pitchFamily="34" charset="0"/>
                <a:ea typeface="Courier New" pitchFamily="34" charset="-122"/>
                <a:cs typeface="Courier New" pitchFamily="34" charset="-120"/>
              </a:rPr>
              <a:t>A LANGUAGE APP</a:t>
            </a:r>
            <a:endParaRPr lang="en-US" sz="1200" dirty="0"/>
          </a:p>
        </p:txBody>
      </p:sp>
      <p:sp>
        <p:nvSpPr>
          <p:cNvPr id="7" name="Text 5"/>
          <p:cNvSpPr/>
          <p:nvPr/>
        </p:nvSpPr>
        <p:spPr>
          <a:xfrm>
            <a:off x="1143000" y="2514600"/>
            <a:ext cx="4402836" cy="1737360"/>
          </a:xfrm>
          <a:prstGeom prst="rect">
            <a:avLst/>
          </a:prstGeom>
          <a:noFill/>
          <a:ln/>
        </p:spPr>
        <p:txBody>
          <a:bodyPr wrap="square" lIns="0" tIns="0" rIns="0" bIns="0" rtlCol="0" anchor="t"/>
          <a:lstStyle/>
          <a:p>
            <a:pPr algn="l" indent="0" marL="0">
              <a:lnSpc>
                <a:spcPct val="125000"/>
              </a:lnSpc>
              <a:buNone/>
            </a:pPr>
            <a:r>
              <a:rPr lang="en-US" sz="1700" dirty="0">
                <a:solidFill>
                  <a:srgbClr val="1A1410"/>
                </a:solidFill>
                <a:latin typeface="Georgia" pitchFamily="34" charset="0"/>
                <a:ea typeface="Georgia" pitchFamily="34" charset="-122"/>
                <a:cs typeface="Georgia" pitchFamily="34" charset="-120"/>
              </a:rPr>
              <a:t>A streak that nudges you to practise. Points, a daily goal, a progress bar. Here the mechanics serve you — nothing wrong with it.</a:t>
            </a:r>
            <a:endParaRPr lang="en-US" sz="1700" dirty="0"/>
          </a:p>
        </p:txBody>
      </p:sp>
      <p:sp>
        <p:nvSpPr>
          <p:cNvPr id="8" name="Shape 6"/>
          <p:cNvSpPr/>
          <p:nvPr/>
        </p:nvSpPr>
        <p:spPr>
          <a:xfrm>
            <a:off x="6323076" y="1783080"/>
            <a:ext cx="5042916" cy="2697480"/>
          </a:xfrm>
          <a:prstGeom prst="roundRect">
            <a:avLst>
              <a:gd name="adj" fmla="val 2034"/>
            </a:avLst>
          </a:prstGeom>
          <a:solidFill>
            <a:srgbClr val="FFFFFF"/>
          </a:solidFill>
          <a:ln w="19050">
            <a:solidFill>
              <a:srgbClr val="9A3B3B"/>
            </a:solidFill>
            <a:prstDash val="solid"/>
          </a:ln>
        </p:spPr>
      </p:sp>
      <p:sp>
        <p:nvSpPr>
          <p:cNvPr id="9" name="Text 7"/>
          <p:cNvSpPr/>
          <p:nvPr/>
        </p:nvSpPr>
        <p:spPr>
          <a:xfrm>
            <a:off x="6643116" y="2057400"/>
            <a:ext cx="4402836" cy="320040"/>
          </a:xfrm>
          <a:prstGeom prst="rect">
            <a:avLst/>
          </a:prstGeom>
          <a:noFill/>
          <a:ln/>
        </p:spPr>
        <p:txBody>
          <a:bodyPr wrap="square" lIns="0" tIns="0" rIns="0" bIns="0" rtlCol="0" anchor="ctr"/>
          <a:lstStyle/>
          <a:p>
            <a:pPr indent="0" marL="0">
              <a:buNone/>
            </a:pPr>
            <a:r>
              <a:rPr lang="en-US" sz="1200" b="1" spc="200" kern="0" dirty="0">
                <a:solidFill>
                  <a:srgbClr val="9A3B3B"/>
                </a:solidFill>
                <a:latin typeface="Courier New" pitchFamily="34" charset="0"/>
                <a:ea typeface="Courier New" pitchFamily="34" charset="-122"/>
                <a:cs typeface="Courier New" pitchFamily="34" charset="-120"/>
              </a:rPr>
              <a:t>AN ENDLESS FEED</a:t>
            </a:r>
            <a:endParaRPr lang="en-US" sz="1200" dirty="0"/>
          </a:p>
        </p:txBody>
      </p:sp>
      <p:sp>
        <p:nvSpPr>
          <p:cNvPr id="10" name="Text 8"/>
          <p:cNvSpPr/>
          <p:nvPr/>
        </p:nvSpPr>
        <p:spPr>
          <a:xfrm>
            <a:off x="6643116" y="2514600"/>
            <a:ext cx="4402836" cy="1737360"/>
          </a:xfrm>
          <a:prstGeom prst="rect">
            <a:avLst/>
          </a:prstGeom>
          <a:noFill/>
          <a:ln/>
        </p:spPr>
        <p:txBody>
          <a:bodyPr wrap="square" lIns="0" tIns="0" rIns="0" bIns="0" rtlCol="0" anchor="t"/>
          <a:lstStyle/>
          <a:p>
            <a:pPr algn="l" indent="0" marL="0">
              <a:lnSpc>
                <a:spcPct val="125000"/>
              </a:lnSpc>
              <a:buNone/>
            </a:pPr>
            <a:r>
              <a:rPr lang="en-US" sz="1700" dirty="0">
                <a:solidFill>
                  <a:srgbClr val="1A1410"/>
                </a:solidFill>
                <a:latin typeface="Georgia" pitchFamily="34" charset="0"/>
                <a:ea typeface="Georgia" pitchFamily="34" charset="-122"/>
                <a:cs typeface="Georgia" pitchFamily="34" charset="-120"/>
              </a:rPr>
              <a:t>The exact same streak, reward and progress bar — with the content left deliberately blank. The point: the mechanics keep you here whether or not there's anything worth staying for.</a:t>
            </a:r>
            <a:endParaRPr lang="en-US" sz="1700" dirty="0"/>
          </a:p>
        </p:txBody>
      </p:sp>
      <p:sp>
        <p:nvSpPr>
          <p:cNvPr id="11" name="Text 9"/>
          <p:cNvSpPr/>
          <p:nvPr/>
        </p:nvSpPr>
        <p:spPr>
          <a:xfrm>
            <a:off x="822960" y="4754880"/>
            <a:ext cx="10543032" cy="914400"/>
          </a:xfrm>
          <a:prstGeom prst="rect">
            <a:avLst/>
          </a:prstGeom>
          <a:noFill/>
          <a:ln/>
        </p:spPr>
        <p:txBody>
          <a:bodyPr wrap="square" lIns="0" tIns="0" rIns="0" bIns="0" rtlCol="0" anchor="ctr"/>
          <a:lstStyle/>
          <a:p>
            <a:pPr algn="l" indent="0" marL="0">
              <a:lnSpc>
                <a:spcPct val="120000"/>
              </a:lnSpc>
              <a:buNone/>
            </a:pPr>
            <a:r>
              <a:rPr lang="en-US" sz="1500" b="1" dirty="0">
                <a:solidFill>
                  <a:srgbClr val="1A1410"/>
                </a:solidFill>
                <a:latin typeface="Georgia" pitchFamily="34" charset="0"/>
                <a:ea typeface="Georgia" pitchFamily="34" charset="-122"/>
                <a:cs typeface="Georgia" pitchFamily="34" charset="-120"/>
              </a:rPr>
              <a:t>The unpredictable reward is the most reliable way known to keep a behaviour going. </a:t>
            </a:r>
            <a:pPr algn="l" indent="0" marL="0">
              <a:lnSpc>
                <a:spcPct val="120000"/>
              </a:lnSpc>
              <a:buNone/>
            </a:pPr>
            <a:r>
              <a:rPr lang="en-US" sz="1500" dirty="0">
                <a:solidFill>
                  <a:srgbClr val="6B6157"/>
                </a:solidFill>
                <a:latin typeface="Georgia" pitchFamily="34" charset="0"/>
                <a:ea typeface="Georgia" pitchFamily="34" charset="-122"/>
                <a:cs typeface="Georgia" pitchFamily="34" charset="-120"/>
              </a:rPr>
              <a:t>A safe sandbox — no real streak, nothing stored, the exit always visible. attentionmachine.org/en/demos/ → Gamification.</a:t>
            </a:r>
            <a:endParaRPr lang="en-US" sz="15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5F0E8"/>
        </a:solidFill>
      </p:bgPr>
    </p:bg>
    <p:spTree>
      <p:nvGrpSpPr>
        <p:cNvPr id="1" name=""/>
        <p:cNvGrpSpPr/>
        <p:nvPr/>
      </p:nvGrpSpPr>
      <p:grpSpPr>
        <a:xfrm>
          <a:off x="0" y="0"/>
          <a:ext cx="0" cy="0"/>
          <a:chOff x="0" y="0"/>
          <a:chExt cx="0" cy="0"/>
        </a:xfrm>
      </p:grpSpPr>
      <p:sp>
        <p:nvSpPr>
          <p:cNvPr id="2" name="Text 0"/>
          <p:cNvSpPr/>
          <p:nvPr/>
        </p:nvSpPr>
        <p:spPr>
          <a:xfrm>
            <a:off x="6094476" y="6437376"/>
            <a:ext cx="5271516" cy="274320"/>
          </a:xfrm>
          <a:prstGeom prst="rect">
            <a:avLst/>
          </a:prstGeom>
          <a:noFill/>
          <a:ln/>
        </p:spPr>
        <p:txBody>
          <a:bodyPr wrap="square" lIns="0" tIns="0" rIns="0" bIns="0" rtlCol="0" anchor="ctr"/>
          <a:lstStyle/>
          <a:p>
            <a:pPr algn="r" indent="0" marL="0">
              <a:buNone/>
            </a:pPr>
            <a:r>
              <a:rPr lang="en-US" sz="1000" i="1" dirty="0">
                <a:solidFill>
                  <a:srgbClr val="756D65"/>
                </a:solidFill>
                <a:latin typeface="Georgia" pitchFamily="34" charset="0"/>
                <a:ea typeface="Georgia" pitchFamily="34" charset="-122"/>
                <a:cs typeface="Georgia" pitchFamily="34" charset="-120"/>
              </a:rPr>
              <a:t>Updated 25 October 2026</a:t>
            </a:r>
            <a:endParaRPr lang="en-US" sz="1000" dirty="0"/>
          </a:p>
        </p:txBody>
      </p:sp>
      <p:sp>
        <p:nvSpPr>
          <p:cNvPr id="3" name="Text 1"/>
          <p:cNvSpPr/>
          <p:nvPr/>
        </p:nvSpPr>
        <p:spPr>
          <a:xfrm>
            <a:off x="822960" y="1188720"/>
            <a:ext cx="1828800" cy="1463040"/>
          </a:xfrm>
          <a:prstGeom prst="rect">
            <a:avLst/>
          </a:prstGeom>
          <a:noFill/>
          <a:ln/>
        </p:spPr>
        <p:txBody>
          <a:bodyPr wrap="square" lIns="0" tIns="0" rIns="0" bIns="0" rtlCol="0" anchor="ctr"/>
          <a:lstStyle/>
          <a:p>
            <a:pPr algn="l" indent="0" marL="0">
              <a:buNone/>
            </a:pPr>
            <a:r>
              <a:rPr lang="en-US" sz="9600" b="1" dirty="0">
                <a:solidFill>
                  <a:srgbClr val="9A3B3B"/>
                </a:solidFill>
                <a:latin typeface="Georgia" pitchFamily="34" charset="0"/>
                <a:ea typeface="Georgia" pitchFamily="34" charset="-122"/>
                <a:cs typeface="Georgia" pitchFamily="34" charset="-120"/>
              </a:rPr>
              <a:t>3</a:t>
            </a:r>
            <a:endParaRPr lang="en-US" sz="9600" dirty="0"/>
          </a:p>
        </p:txBody>
      </p:sp>
      <p:sp>
        <p:nvSpPr>
          <p:cNvPr id="4" name="Text 2"/>
          <p:cNvSpPr/>
          <p:nvPr/>
        </p:nvSpPr>
        <p:spPr>
          <a:xfrm>
            <a:off x="822960" y="2880360"/>
            <a:ext cx="10543032" cy="274320"/>
          </a:xfrm>
          <a:prstGeom prst="rect">
            <a:avLst/>
          </a:prstGeom>
          <a:noFill/>
          <a:ln/>
        </p:spPr>
        <p:txBody>
          <a:bodyPr wrap="square" lIns="0" tIns="0" rIns="0" bIns="0" rtlCol="0" anchor="ctr"/>
          <a:lstStyle/>
          <a:p>
            <a:pPr indent="0" marL="0">
              <a:buNone/>
            </a:pPr>
            <a:r>
              <a:rPr lang="en-US" sz="1200" b="1" spc="200" kern="0" dirty="0">
                <a:solidFill>
                  <a:srgbClr val="6B6157"/>
                </a:solidFill>
                <a:latin typeface="Courier New" pitchFamily="34" charset="0"/>
                <a:ea typeface="Courier New" pitchFamily="34" charset="-122"/>
                <a:cs typeface="Courier New" pitchFamily="34" charset="-120"/>
              </a:rPr>
              <a:t>PART 3</a:t>
            </a:r>
            <a:endParaRPr lang="en-US" sz="1200" dirty="0"/>
          </a:p>
        </p:txBody>
      </p:sp>
      <p:sp>
        <p:nvSpPr>
          <p:cNvPr id="5" name="Text 3"/>
          <p:cNvSpPr/>
          <p:nvPr/>
        </p:nvSpPr>
        <p:spPr>
          <a:xfrm>
            <a:off x="822960" y="3246120"/>
            <a:ext cx="10543032" cy="914400"/>
          </a:xfrm>
          <a:prstGeom prst="rect">
            <a:avLst/>
          </a:prstGeom>
          <a:noFill/>
          <a:ln/>
        </p:spPr>
        <p:txBody>
          <a:bodyPr wrap="square" lIns="0" tIns="0" rIns="0" bIns="0" rtlCol="0" anchor="ctr"/>
          <a:lstStyle/>
          <a:p>
            <a:pPr algn="l" indent="0" marL="0">
              <a:buNone/>
            </a:pPr>
            <a:r>
              <a:rPr lang="en-US" sz="4800" b="1" dirty="0">
                <a:solidFill>
                  <a:srgbClr val="1A1410"/>
                </a:solidFill>
                <a:latin typeface="Georgia" pitchFamily="34" charset="0"/>
                <a:ea typeface="Georgia" pitchFamily="34" charset="-122"/>
                <a:cs typeface="Georgia" pitchFamily="34" charset="-120"/>
              </a:rPr>
              <a:t>The Symptoms</a:t>
            </a:r>
            <a:endParaRPr lang="en-US" sz="4800" dirty="0"/>
          </a:p>
        </p:txBody>
      </p:sp>
      <p:sp>
        <p:nvSpPr>
          <p:cNvPr id="6" name="Text 4"/>
          <p:cNvSpPr/>
          <p:nvPr/>
        </p:nvSpPr>
        <p:spPr>
          <a:xfrm>
            <a:off x="822960" y="4343400"/>
            <a:ext cx="9628632" cy="914400"/>
          </a:xfrm>
          <a:prstGeom prst="rect">
            <a:avLst/>
          </a:prstGeom>
          <a:noFill/>
          <a:ln/>
        </p:spPr>
        <p:txBody>
          <a:bodyPr wrap="square" lIns="0" tIns="0" rIns="0" bIns="0" rtlCol="0" anchor="ctr"/>
          <a:lstStyle/>
          <a:p>
            <a:pPr algn="l" indent="0" marL="0">
              <a:buNone/>
            </a:pPr>
            <a:r>
              <a:rPr lang="en-US" sz="1900" dirty="0">
                <a:solidFill>
                  <a:srgbClr val="6B6157"/>
                </a:solidFill>
                <a:latin typeface="Georgia" pitchFamily="34" charset="0"/>
                <a:ea typeface="Georgia" pitchFamily="34" charset="-122"/>
                <a:cs typeface="Georgia" pitchFamily="34" charset="-120"/>
              </a:rPr>
              <a:t>What the machine produces — documented, and handled honestly.</a:t>
            </a:r>
            <a:endParaRPr lang="en-US" sz="19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AF8F5"/>
        </a:solidFill>
      </p:bgPr>
    </p:bg>
    <p:spTree>
      <p:nvGrpSpPr>
        <p:cNvPr id="1" name=""/>
        <p:cNvGrpSpPr/>
        <p:nvPr/>
      </p:nvGrpSpPr>
      <p:grpSpPr>
        <a:xfrm>
          <a:off x="0" y="0"/>
          <a:ext cx="0" cy="0"/>
          <a:chOff x="0" y="0"/>
          <a:chExt cx="0" cy="0"/>
        </a:xfrm>
      </p:grpSpPr>
      <p:sp>
        <p:nvSpPr>
          <p:cNvPr id="2" name="Text 0"/>
          <p:cNvSpPr/>
          <p:nvPr/>
        </p:nvSpPr>
        <p:spPr>
          <a:xfrm>
            <a:off x="6094476" y="6437376"/>
            <a:ext cx="5271516" cy="274320"/>
          </a:xfrm>
          <a:prstGeom prst="rect">
            <a:avLst/>
          </a:prstGeom>
          <a:noFill/>
          <a:ln/>
        </p:spPr>
        <p:txBody>
          <a:bodyPr wrap="square" lIns="0" tIns="0" rIns="0" bIns="0" rtlCol="0" anchor="ctr"/>
          <a:lstStyle/>
          <a:p>
            <a:pPr algn="r" indent="0" marL="0">
              <a:buNone/>
            </a:pPr>
            <a:r>
              <a:rPr lang="en-US" sz="1000" i="1" dirty="0">
                <a:solidFill>
                  <a:srgbClr val="756D65"/>
                </a:solidFill>
                <a:latin typeface="Georgia" pitchFamily="34" charset="0"/>
                <a:ea typeface="Georgia" pitchFamily="34" charset="-122"/>
                <a:cs typeface="Georgia" pitchFamily="34" charset="-120"/>
              </a:rPr>
              <a:t>Updated 25 October 2026</a:t>
            </a:r>
            <a:endParaRPr lang="en-US" sz="1000" dirty="0"/>
          </a:p>
        </p:txBody>
      </p:sp>
      <p:sp>
        <p:nvSpPr>
          <p:cNvPr id="3" name="Text 1"/>
          <p:cNvSpPr/>
          <p:nvPr/>
        </p:nvSpPr>
        <p:spPr>
          <a:xfrm>
            <a:off x="822960" y="566928"/>
            <a:ext cx="10543032" cy="274320"/>
          </a:xfrm>
          <a:prstGeom prst="rect">
            <a:avLst/>
          </a:prstGeom>
          <a:noFill/>
          <a:ln/>
        </p:spPr>
        <p:txBody>
          <a:bodyPr wrap="square" lIns="0" tIns="0" rIns="0" bIns="0" rtlCol="0" anchor="ctr"/>
          <a:lstStyle/>
          <a:p>
            <a:pPr algn="l" indent="0" marL="0">
              <a:buNone/>
            </a:pPr>
            <a:r>
              <a:rPr lang="en-US" sz="1200" b="1" spc="200" kern="0" dirty="0">
                <a:solidFill>
                  <a:srgbClr val="9A3B3B"/>
                </a:solidFill>
                <a:latin typeface="Courier New" pitchFamily="34" charset="0"/>
                <a:ea typeface="Courier New" pitchFamily="34" charset="-122"/>
                <a:cs typeface="Courier New" pitchFamily="34" charset="-120"/>
              </a:rPr>
              <a:t>THE SYMPTOMS · DOCUMENTED, FROM THE 1990S</a:t>
            </a:r>
            <a:endParaRPr lang="en-US" sz="1200" dirty="0"/>
          </a:p>
        </p:txBody>
      </p:sp>
      <p:sp>
        <p:nvSpPr>
          <p:cNvPr id="4" name="Text 2"/>
          <p:cNvSpPr/>
          <p:nvPr/>
        </p:nvSpPr>
        <p:spPr>
          <a:xfrm>
            <a:off x="822960" y="868680"/>
            <a:ext cx="10543032" cy="548640"/>
          </a:xfrm>
          <a:prstGeom prst="rect">
            <a:avLst/>
          </a:prstGeom>
          <a:noFill/>
          <a:ln/>
        </p:spPr>
        <p:txBody>
          <a:bodyPr wrap="square" lIns="0" tIns="0" rIns="0" bIns="0" rtlCol="0" anchor="ctr"/>
          <a:lstStyle/>
          <a:p>
            <a:pPr algn="l" indent="0" marL="0">
              <a:buNone/>
            </a:pPr>
            <a:r>
              <a:rPr lang="en-US" sz="3000" b="1" dirty="0">
                <a:solidFill>
                  <a:srgbClr val="1A1410"/>
                </a:solidFill>
                <a:latin typeface="Georgia" pitchFamily="34" charset="0"/>
                <a:ea typeface="Georgia" pitchFamily="34" charset="-122"/>
                <a:cs typeface="Georgia" pitchFamily="34" charset="-120"/>
              </a:rPr>
              <a:t>One mechanism, many surfaces</a:t>
            </a:r>
            <a:endParaRPr lang="en-US" sz="3000" dirty="0"/>
          </a:p>
        </p:txBody>
      </p:sp>
      <p:sp>
        <p:nvSpPr>
          <p:cNvPr id="5" name="Shape 3"/>
          <p:cNvSpPr/>
          <p:nvPr/>
        </p:nvSpPr>
        <p:spPr>
          <a:xfrm>
            <a:off x="822960" y="1645920"/>
            <a:ext cx="5042916" cy="1234440"/>
          </a:xfrm>
          <a:prstGeom prst="roundRect">
            <a:avLst>
              <a:gd name="adj" fmla="val 4444"/>
            </a:avLst>
          </a:prstGeom>
          <a:solidFill>
            <a:srgbClr val="FFFFFF"/>
          </a:solidFill>
          <a:ln w="12700">
            <a:solidFill>
              <a:srgbClr val="E2DDD8"/>
            </a:solidFill>
            <a:prstDash val="solid"/>
          </a:ln>
        </p:spPr>
      </p:sp>
      <p:sp>
        <p:nvSpPr>
          <p:cNvPr id="6" name="Text 4"/>
          <p:cNvSpPr/>
          <p:nvPr/>
        </p:nvSpPr>
        <p:spPr>
          <a:xfrm>
            <a:off x="1097280" y="1810512"/>
            <a:ext cx="4494276" cy="411480"/>
          </a:xfrm>
          <a:prstGeom prst="rect">
            <a:avLst/>
          </a:prstGeom>
          <a:noFill/>
          <a:ln/>
        </p:spPr>
        <p:txBody>
          <a:bodyPr wrap="square" lIns="0" tIns="0" rIns="0" bIns="0" rtlCol="0" anchor="ctr"/>
          <a:lstStyle/>
          <a:p>
            <a:pPr algn="l" indent="0" marL="0">
              <a:buNone/>
            </a:pPr>
            <a:r>
              <a:rPr lang="en-US" sz="1800" b="1" dirty="0">
                <a:solidFill>
                  <a:srgbClr val="9A3B3B"/>
                </a:solidFill>
                <a:latin typeface="Georgia" pitchFamily="34" charset="0"/>
                <a:ea typeface="Georgia" pitchFamily="34" charset="-122"/>
                <a:cs typeface="Georgia" pitchFamily="34" charset="-120"/>
              </a:rPr>
              <a:t>Mental health</a:t>
            </a:r>
            <a:endParaRPr lang="en-US" sz="1800" dirty="0"/>
          </a:p>
        </p:txBody>
      </p:sp>
      <p:sp>
        <p:nvSpPr>
          <p:cNvPr id="7" name="Text 5"/>
          <p:cNvSpPr/>
          <p:nvPr/>
        </p:nvSpPr>
        <p:spPr>
          <a:xfrm>
            <a:off x="1097280" y="2249424"/>
            <a:ext cx="4494276" cy="548640"/>
          </a:xfrm>
          <a:prstGeom prst="rect">
            <a:avLst/>
          </a:prstGeom>
          <a:noFill/>
          <a:ln/>
        </p:spPr>
        <p:txBody>
          <a:bodyPr wrap="square" lIns="0" tIns="0" rIns="0" bIns="0" rtlCol="0" anchor="t"/>
          <a:lstStyle/>
          <a:p>
            <a:pPr algn="l" indent="0" marL="0">
              <a:buNone/>
            </a:pPr>
            <a:r>
              <a:rPr lang="en-US" sz="1350" dirty="0">
                <a:solidFill>
                  <a:srgbClr val="6B6157"/>
                </a:solidFill>
                <a:latin typeface="Georgia" pitchFamily="34" charset="0"/>
                <a:ea typeface="Georgia" pitchFamily="34" charset="-122"/>
                <a:cs typeface="Georgia" pitchFamily="34" charset="-120"/>
              </a:rPr>
              <a:t>Correlation strong; causality contested.</a:t>
            </a:r>
            <a:endParaRPr lang="en-US" sz="1350" dirty="0"/>
          </a:p>
        </p:txBody>
      </p:sp>
      <p:sp>
        <p:nvSpPr>
          <p:cNvPr id="8" name="Shape 6"/>
          <p:cNvSpPr/>
          <p:nvPr/>
        </p:nvSpPr>
        <p:spPr>
          <a:xfrm>
            <a:off x="6323076" y="1645920"/>
            <a:ext cx="5042916" cy="1234440"/>
          </a:xfrm>
          <a:prstGeom prst="roundRect">
            <a:avLst>
              <a:gd name="adj" fmla="val 4444"/>
            </a:avLst>
          </a:prstGeom>
          <a:solidFill>
            <a:srgbClr val="FFFFFF"/>
          </a:solidFill>
          <a:ln w="12700">
            <a:solidFill>
              <a:srgbClr val="E2DDD8"/>
            </a:solidFill>
            <a:prstDash val="solid"/>
          </a:ln>
        </p:spPr>
      </p:sp>
      <p:sp>
        <p:nvSpPr>
          <p:cNvPr id="9" name="Text 7"/>
          <p:cNvSpPr/>
          <p:nvPr/>
        </p:nvSpPr>
        <p:spPr>
          <a:xfrm>
            <a:off x="6597396" y="1810512"/>
            <a:ext cx="4494276" cy="411480"/>
          </a:xfrm>
          <a:prstGeom prst="rect">
            <a:avLst/>
          </a:prstGeom>
          <a:noFill/>
          <a:ln/>
        </p:spPr>
        <p:txBody>
          <a:bodyPr wrap="square" lIns="0" tIns="0" rIns="0" bIns="0" rtlCol="0" anchor="ctr"/>
          <a:lstStyle/>
          <a:p>
            <a:pPr algn="l" indent="0" marL="0">
              <a:buNone/>
            </a:pPr>
            <a:r>
              <a:rPr lang="en-US" sz="1800" b="1" dirty="0">
                <a:solidFill>
                  <a:srgbClr val="9A3B3B"/>
                </a:solidFill>
                <a:latin typeface="Georgia" pitchFamily="34" charset="0"/>
                <a:ea typeface="Georgia" pitchFamily="34" charset="-122"/>
                <a:cs typeface="Georgia" pitchFamily="34" charset="-120"/>
              </a:rPr>
              <a:t>Elections</a:t>
            </a:r>
            <a:endParaRPr lang="en-US" sz="1800" dirty="0"/>
          </a:p>
        </p:txBody>
      </p:sp>
      <p:sp>
        <p:nvSpPr>
          <p:cNvPr id="10" name="Text 8"/>
          <p:cNvSpPr/>
          <p:nvPr/>
        </p:nvSpPr>
        <p:spPr>
          <a:xfrm>
            <a:off x="6597396" y="2249424"/>
            <a:ext cx="4494276" cy="548640"/>
          </a:xfrm>
          <a:prstGeom prst="rect">
            <a:avLst/>
          </a:prstGeom>
          <a:noFill/>
          <a:ln/>
        </p:spPr>
        <p:txBody>
          <a:bodyPr wrap="square" lIns="0" tIns="0" rIns="0" bIns="0" rtlCol="0" anchor="t"/>
          <a:lstStyle/>
          <a:p>
            <a:pPr algn="l" indent="0" marL="0">
              <a:buNone/>
            </a:pPr>
            <a:r>
              <a:rPr lang="en-US" sz="1350" dirty="0">
                <a:solidFill>
                  <a:srgbClr val="6B6157"/>
                </a:solidFill>
                <a:latin typeface="Georgia" pitchFamily="34" charset="0"/>
                <a:ea typeface="Georgia" pitchFamily="34" charset="-122"/>
                <a:cs typeface="Georgia" pitchFamily="34" charset="-120"/>
              </a:rPr>
              <a:t>Documented influence operations and algorithmic amplification of disinformation.</a:t>
            </a:r>
            <a:endParaRPr lang="en-US" sz="1350" dirty="0"/>
          </a:p>
        </p:txBody>
      </p:sp>
      <p:sp>
        <p:nvSpPr>
          <p:cNvPr id="11" name="Shape 9"/>
          <p:cNvSpPr/>
          <p:nvPr/>
        </p:nvSpPr>
        <p:spPr>
          <a:xfrm>
            <a:off x="822960" y="3246120"/>
            <a:ext cx="5042916" cy="1234440"/>
          </a:xfrm>
          <a:prstGeom prst="roundRect">
            <a:avLst>
              <a:gd name="adj" fmla="val 4444"/>
            </a:avLst>
          </a:prstGeom>
          <a:solidFill>
            <a:srgbClr val="FFFFFF"/>
          </a:solidFill>
          <a:ln w="12700">
            <a:solidFill>
              <a:srgbClr val="E2DDD8"/>
            </a:solidFill>
            <a:prstDash val="solid"/>
          </a:ln>
        </p:spPr>
      </p:sp>
      <p:sp>
        <p:nvSpPr>
          <p:cNvPr id="12" name="Text 10"/>
          <p:cNvSpPr/>
          <p:nvPr/>
        </p:nvSpPr>
        <p:spPr>
          <a:xfrm>
            <a:off x="1097280" y="3410712"/>
            <a:ext cx="4494276" cy="411480"/>
          </a:xfrm>
          <a:prstGeom prst="rect">
            <a:avLst/>
          </a:prstGeom>
          <a:noFill/>
          <a:ln/>
        </p:spPr>
        <p:txBody>
          <a:bodyPr wrap="square" lIns="0" tIns="0" rIns="0" bIns="0" rtlCol="0" anchor="ctr"/>
          <a:lstStyle/>
          <a:p>
            <a:pPr algn="l" indent="0" marL="0">
              <a:buNone/>
            </a:pPr>
            <a:r>
              <a:rPr lang="en-US" sz="1800" b="1" dirty="0">
                <a:solidFill>
                  <a:srgbClr val="9A3B3B"/>
                </a:solidFill>
                <a:latin typeface="Georgia" pitchFamily="34" charset="0"/>
                <a:ea typeface="Georgia" pitchFamily="34" charset="-122"/>
                <a:cs typeface="Georgia" pitchFamily="34" charset="-120"/>
              </a:rPr>
              <a:t>The manosphere</a:t>
            </a:r>
            <a:endParaRPr lang="en-US" sz="1800" dirty="0"/>
          </a:p>
        </p:txBody>
      </p:sp>
      <p:sp>
        <p:nvSpPr>
          <p:cNvPr id="13" name="Text 11"/>
          <p:cNvSpPr/>
          <p:nvPr/>
        </p:nvSpPr>
        <p:spPr>
          <a:xfrm>
            <a:off x="1097280" y="3849624"/>
            <a:ext cx="4494276" cy="548640"/>
          </a:xfrm>
          <a:prstGeom prst="rect">
            <a:avLst/>
          </a:prstGeom>
          <a:noFill/>
          <a:ln/>
        </p:spPr>
        <p:txBody>
          <a:bodyPr wrap="square" lIns="0" tIns="0" rIns="0" bIns="0" rtlCol="0" anchor="t"/>
          <a:lstStyle/>
          <a:p>
            <a:pPr algn="l" indent="0" marL="0">
              <a:buNone/>
            </a:pPr>
            <a:r>
              <a:rPr lang="en-US" sz="1350" dirty="0">
                <a:solidFill>
                  <a:srgbClr val="6B6157"/>
                </a:solidFill>
                <a:latin typeface="Georgia" pitchFamily="34" charset="0"/>
                <a:ea typeface="Georgia" pitchFamily="34" charset="-122"/>
                <a:cs typeface="Georgia" pitchFamily="34" charset="-120"/>
              </a:rPr>
              <a:t>A worldview that attributes male difficulties primarily to women and feminism.</a:t>
            </a:r>
            <a:endParaRPr lang="en-US" sz="1350" dirty="0"/>
          </a:p>
        </p:txBody>
      </p:sp>
      <p:sp>
        <p:nvSpPr>
          <p:cNvPr id="14" name="Shape 12"/>
          <p:cNvSpPr/>
          <p:nvPr/>
        </p:nvSpPr>
        <p:spPr>
          <a:xfrm>
            <a:off x="6323076" y="3246120"/>
            <a:ext cx="5042916" cy="1234440"/>
          </a:xfrm>
          <a:prstGeom prst="roundRect">
            <a:avLst>
              <a:gd name="adj" fmla="val 4444"/>
            </a:avLst>
          </a:prstGeom>
          <a:solidFill>
            <a:srgbClr val="FFFFFF"/>
          </a:solidFill>
          <a:ln w="12700">
            <a:solidFill>
              <a:srgbClr val="E2DDD8"/>
            </a:solidFill>
            <a:prstDash val="solid"/>
          </a:ln>
        </p:spPr>
      </p:sp>
      <p:sp>
        <p:nvSpPr>
          <p:cNvPr id="15" name="Text 13"/>
          <p:cNvSpPr/>
          <p:nvPr/>
        </p:nvSpPr>
        <p:spPr>
          <a:xfrm>
            <a:off x="6597396" y="3410712"/>
            <a:ext cx="4494276" cy="411480"/>
          </a:xfrm>
          <a:prstGeom prst="rect">
            <a:avLst/>
          </a:prstGeom>
          <a:noFill/>
          <a:ln/>
        </p:spPr>
        <p:txBody>
          <a:bodyPr wrap="square" lIns="0" tIns="0" rIns="0" bIns="0" rtlCol="0" anchor="ctr"/>
          <a:lstStyle/>
          <a:p>
            <a:pPr algn="l" indent="0" marL="0">
              <a:buNone/>
            </a:pPr>
            <a:r>
              <a:rPr lang="en-US" sz="1800" b="1" dirty="0">
                <a:solidFill>
                  <a:srgbClr val="9A3B3B"/>
                </a:solidFill>
                <a:latin typeface="Georgia" pitchFamily="34" charset="0"/>
                <a:ea typeface="Georgia" pitchFamily="34" charset="-122"/>
                <a:cs typeface="Georgia" pitchFamily="34" charset="-120"/>
              </a:rPr>
              <a:t>Consumerism</a:t>
            </a:r>
            <a:endParaRPr lang="en-US" sz="1800" dirty="0"/>
          </a:p>
        </p:txBody>
      </p:sp>
      <p:sp>
        <p:nvSpPr>
          <p:cNvPr id="16" name="Text 14"/>
          <p:cNvSpPr/>
          <p:nvPr/>
        </p:nvSpPr>
        <p:spPr>
          <a:xfrm>
            <a:off x="6597396" y="3849624"/>
            <a:ext cx="4494276" cy="548640"/>
          </a:xfrm>
          <a:prstGeom prst="rect">
            <a:avLst/>
          </a:prstGeom>
          <a:noFill/>
          <a:ln/>
        </p:spPr>
        <p:txBody>
          <a:bodyPr wrap="square" lIns="0" tIns="0" rIns="0" bIns="0" rtlCol="0" anchor="t"/>
          <a:lstStyle/>
          <a:p>
            <a:pPr algn="l" indent="0" marL="0">
              <a:buNone/>
            </a:pPr>
            <a:r>
              <a:rPr lang="en-US" sz="1350" dirty="0">
                <a:solidFill>
                  <a:srgbClr val="6B6157"/>
                </a:solidFill>
                <a:latin typeface="Georgia" pitchFamily="34" charset="0"/>
                <a:ea typeface="Georgia" pitchFamily="34" charset="-122"/>
                <a:cs typeface="Georgia" pitchFamily="34" charset="-120"/>
              </a:rPr>
              <a:t>Desire, manufactured and measured.</a:t>
            </a:r>
            <a:endParaRPr lang="en-US" sz="1350" dirty="0"/>
          </a:p>
        </p:txBody>
      </p:sp>
      <p:sp>
        <p:nvSpPr>
          <p:cNvPr id="17" name="Shape 15"/>
          <p:cNvSpPr/>
          <p:nvPr/>
        </p:nvSpPr>
        <p:spPr>
          <a:xfrm>
            <a:off x="822960" y="4846320"/>
            <a:ext cx="5042916" cy="1234440"/>
          </a:xfrm>
          <a:prstGeom prst="roundRect">
            <a:avLst>
              <a:gd name="adj" fmla="val 4444"/>
            </a:avLst>
          </a:prstGeom>
          <a:solidFill>
            <a:srgbClr val="FFFFFF"/>
          </a:solidFill>
          <a:ln w="12700">
            <a:solidFill>
              <a:srgbClr val="E2DDD8"/>
            </a:solidFill>
            <a:prstDash val="solid"/>
          </a:ln>
        </p:spPr>
      </p:sp>
      <p:sp>
        <p:nvSpPr>
          <p:cNvPr id="18" name="Text 16"/>
          <p:cNvSpPr/>
          <p:nvPr/>
        </p:nvSpPr>
        <p:spPr>
          <a:xfrm>
            <a:off x="1097280" y="5010912"/>
            <a:ext cx="4494276" cy="411480"/>
          </a:xfrm>
          <a:prstGeom prst="rect">
            <a:avLst/>
          </a:prstGeom>
          <a:noFill/>
          <a:ln/>
        </p:spPr>
        <p:txBody>
          <a:bodyPr wrap="square" lIns="0" tIns="0" rIns="0" bIns="0" rtlCol="0" anchor="ctr"/>
          <a:lstStyle/>
          <a:p>
            <a:pPr algn="l" indent="0" marL="0">
              <a:buNone/>
            </a:pPr>
            <a:r>
              <a:rPr lang="en-US" sz="1800" b="1" dirty="0">
                <a:solidFill>
                  <a:srgbClr val="9A3B3B"/>
                </a:solidFill>
                <a:latin typeface="Georgia" pitchFamily="34" charset="0"/>
                <a:ea typeface="Georgia" pitchFamily="34" charset="-122"/>
                <a:cs typeface="Georgia" pitchFamily="34" charset="-120"/>
              </a:rPr>
              <a:t>Radicalisation</a:t>
            </a:r>
            <a:endParaRPr lang="en-US" sz="1800" dirty="0"/>
          </a:p>
        </p:txBody>
      </p:sp>
      <p:sp>
        <p:nvSpPr>
          <p:cNvPr id="19" name="Text 17"/>
          <p:cNvSpPr/>
          <p:nvPr/>
        </p:nvSpPr>
        <p:spPr>
          <a:xfrm>
            <a:off x="1097280" y="5449824"/>
            <a:ext cx="4494276" cy="548640"/>
          </a:xfrm>
          <a:prstGeom prst="rect">
            <a:avLst/>
          </a:prstGeom>
          <a:noFill/>
          <a:ln/>
        </p:spPr>
        <p:txBody>
          <a:bodyPr wrap="square" lIns="0" tIns="0" rIns="0" bIns="0" rtlCol="0" anchor="t"/>
          <a:lstStyle/>
          <a:p>
            <a:pPr algn="l" indent="0" marL="0">
              <a:buNone/>
            </a:pPr>
            <a:r>
              <a:rPr lang="en-US" sz="1350" dirty="0">
                <a:solidFill>
                  <a:srgbClr val="6B6157"/>
                </a:solidFill>
                <a:latin typeface="Georgia" pitchFamily="34" charset="0"/>
                <a:ea typeface="Georgia" pitchFamily="34" charset="-122"/>
                <a:cs typeface="Georgia" pitchFamily="34" charset="-120"/>
              </a:rPr>
              <a:t>Rival movements, one machine. Whether recommendations drive it is contested.</a:t>
            </a:r>
            <a:endParaRPr lang="en-US" sz="1350" dirty="0"/>
          </a:p>
        </p:txBody>
      </p:sp>
      <p:sp>
        <p:nvSpPr>
          <p:cNvPr id="20" name="Shape 18"/>
          <p:cNvSpPr/>
          <p:nvPr/>
        </p:nvSpPr>
        <p:spPr>
          <a:xfrm>
            <a:off x="6323076" y="4846320"/>
            <a:ext cx="5042916" cy="1234440"/>
          </a:xfrm>
          <a:prstGeom prst="roundRect">
            <a:avLst>
              <a:gd name="adj" fmla="val 4444"/>
            </a:avLst>
          </a:prstGeom>
          <a:solidFill>
            <a:srgbClr val="FFFFFF"/>
          </a:solidFill>
          <a:ln w="12700">
            <a:solidFill>
              <a:srgbClr val="E2DDD8"/>
            </a:solidFill>
            <a:prstDash val="solid"/>
          </a:ln>
        </p:spPr>
      </p:sp>
      <p:sp>
        <p:nvSpPr>
          <p:cNvPr id="21" name="Text 19"/>
          <p:cNvSpPr/>
          <p:nvPr/>
        </p:nvSpPr>
        <p:spPr>
          <a:xfrm>
            <a:off x="6597396" y="5010912"/>
            <a:ext cx="4494276" cy="411480"/>
          </a:xfrm>
          <a:prstGeom prst="rect">
            <a:avLst/>
          </a:prstGeom>
          <a:noFill/>
          <a:ln/>
        </p:spPr>
        <p:txBody>
          <a:bodyPr wrap="square" lIns="0" tIns="0" rIns="0" bIns="0" rtlCol="0" anchor="ctr"/>
          <a:lstStyle/>
          <a:p>
            <a:pPr algn="l" indent="0" marL="0">
              <a:buNone/>
            </a:pPr>
            <a:r>
              <a:rPr lang="en-US" sz="1800" b="1" dirty="0">
                <a:solidFill>
                  <a:srgbClr val="9A3B3B"/>
                </a:solidFill>
                <a:latin typeface="Georgia" pitchFamily="34" charset="0"/>
                <a:ea typeface="Georgia" pitchFamily="34" charset="-122"/>
                <a:cs typeface="Georgia" pitchFamily="34" charset="-120"/>
              </a:rPr>
              <a:t>Health misinformation</a:t>
            </a:r>
            <a:endParaRPr lang="en-US" sz="1800" dirty="0"/>
          </a:p>
        </p:txBody>
      </p:sp>
      <p:sp>
        <p:nvSpPr>
          <p:cNvPr id="22" name="Text 20"/>
          <p:cNvSpPr/>
          <p:nvPr/>
        </p:nvSpPr>
        <p:spPr>
          <a:xfrm>
            <a:off x="6597396" y="5449824"/>
            <a:ext cx="4494276" cy="548640"/>
          </a:xfrm>
          <a:prstGeom prst="rect">
            <a:avLst/>
          </a:prstGeom>
          <a:noFill/>
          <a:ln/>
        </p:spPr>
        <p:txBody>
          <a:bodyPr wrap="square" lIns="0" tIns="0" rIns="0" bIns="0" rtlCol="0" anchor="t"/>
          <a:lstStyle/>
          <a:p>
            <a:pPr algn="l" indent="0" marL="0">
              <a:buNone/>
            </a:pPr>
            <a:r>
              <a:rPr lang="en-US" sz="1350" dirty="0">
                <a:solidFill>
                  <a:srgbClr val="6B6157"/>
                </a:solidFill>
                <a:latin typeface="Georgia" pitchFamily="34" charset="0"/>
                <a:ea typeface="Georgia" pitchFamily="34" charset="-122"/>
                <a:cs typeface="Georgia" pitchFamily="34" charset="-120"/>
              </a:rPr>
              <a:t>Engagement rewards the alarming over the accurate.</a:t>
            </a:r>
            <a:endParaRPr lang="en-US" sz="13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AF8F5"/>
        </a:solidFill>
      </p:bgPr>
    </p:bg>
    <p:spTree>
      <p:nvGrpSpPr>
        <p:cNvPr id="1" name=""/>
        <p:cNvGrpSpPr/>
        <p:nvPr/>
      </p:nvGrpSpPr>
      <p:grpSpPr>
        <a:xfrm>
          <a:off x="0" y="0"/>
          <a:ext cx="0" cy="0"/>
          <a:chOff x="0" y="0"/>
          <a:chExt cx="0" cy="0"/>
        </a:xfrm>
      </p:grpSpPr>
      <p:sp>
        <p:nvSpPr>
          <p:cNvPr id="2" name="Text 0"/>
          <p:cNvSpPr/>
          <p:nvPr/>
        </p:nvSpPr>
        <p:spPr>
          <a:xfrm>
            <a:off x="6094476" y="6437376"/>
            <a:ext cx="5271516" cy="274320"/>
          </a:xfrm>
          <a:prstGeom prst="rect">
            <a:avLst/>
          </a:prstGeom>
          <a:noFill/>
          <a:ln/>
        </p:spPr>
        <p:txBody>
          <a:bodyPr wrap="square" lIns="0" tIns="0" rIns="0" bIns="0" rtlCol="0" anchor="ctr"/>
          <a:lstStyle/>
          <a:p>
            <a:pPr algn="r" indent="0" marL="0">
              <a:buNone/>
            </a:pPr>
            <a:r>
              <a:rPr lang="en-US" sz="1000" i="1" dirty="0">
                <a:solidFill>
                  <a:srgbClr val="756D65"/>
                </a:solidFill>
                <a:latin typeface="Georgia" pitchFamily="34" charset="0"/>
                <a:ea typeface="Georgia" pitchFamily="34" charset="-122"/>
                <a:cs typeface="Georgia" pitchFamily="34" charset="-120"/>
              </a:rPr>
              <a:t>Updated 25 October 2026</a:t>
            </a:r>
            <a:endParaRPr lang="en-US" sz="1000" dirty="0"/>
          </a:p>
        </p:txBody>
      </p:sp>
      <p:sp>
        <p:nvSpPr>
          <p:cNvPr id="3" name="Text 1"/>
          <p:cNvSpPr/>
          <p:nvPr/>
        </p:nvSpPr>
        <p:spPr>
          <a:xfrm>
            <a:off x="822960" y="566928"/>
            <a:ext cx="10543032" cy="274320"/>
          </a:xfrm>
          <a:prstGeom prst="rect">
            <a:avLst/>
          </a:prstGeom>
          <a:noFill/>
          <a:ln/>
        </p:spPr>
        <p:txBody>
          <a:bodyPr wrap="square" lIns="0" tIns="0" rIns="0" bIns="0" rtlCol="0" anchor="ctr"/>
          <a:lstStyle/>
          <a:p>
            <a:pPr algn="l" indent="0" marL="0">
              <a:buNone/>
            </a:pPr>
            <a:r>
              <a:rPr lang="en-US" sz="1200" b="1" spc="200" kern="0" dirty="0">
                <a:solidFill>
                  <a:srgbClr val="9A3B3B"/>
                </a:solidFill>
                <a:latin typeface="Courier New" pitchFamily="34" charset="0"/>
                <a:ea typeface="Courier New" pitchFamily="34" charset="-122"/>
                <a:cs typeface="Courier New" pitchFamily="34" charset="-120"/>
              </a:rPr>
              <a:t>THE SYMPTOMS · HANDLING THE EVIDENCE</a:t>
            </a:r>
            <a:endParaRPr lang="en-US" sz="1200" dirty="0"/>
          </a:p>
        </p:txBody>
      </p:sp>
      <p:sp>
        <p:nvSpPr>
          <p:cNvPr id="4" name="Text 2"/>
          <p:cNvSpPr/>
          <p:nvPr/>
        </p:nvSpPr>
        <p:spPr>
          <a:xfrm>
            <a:off x="822960" y="1005840"/>
            <a:ext cx="10543032" cy="822960"/>
          </a:xfrm>
          <a:prstGeom prst="rect">
            <a:avLst/>
          </a:prstGeom>
          <a:noFill/>
          <a:ln/>
        </p:spPr>
        <p:txBody>
          <a:bodyPr wrap="square" lIns="0" tIns="0" rIns="0" bIns="0" rtlCol="0" anchor="ctr"/>
          <a:lstStyle/>
          <a:p>
            <a:pPr algn="l" indent="0" marL="0">
              <a:buNone/>
            </a:pPr>
            <a:r>
              <a:rPr lang="en-US" sz="3200" b="1" dirty="0">
                <a:solidFill>
                  <a:srgbClr val="1A1410"/>
                </a:solidFill>
                <a:latin typeface="Georgia" pitchFamily="34" charset="0"/>
                <a:ea typeface="Georgia" pitchFamily="34" charset="-122"/>
                <a:cs typeface="Georgia" pitchFamily="34" charset="-120"/>
              </a:rPr>
              <a:t>What's established — and what's still contested.</a:t>
            </a:r>
            <a:endParaRPr lang="en-US" sz="3200" dirty="0"/>
          </a:p>
        </p:txBody>
      </p:sp>
      <p:sp>
        <p:nvSpPr>
          <p:cNvPr id="5" name="Shape 3"/>
          <p:cNvSpPr/>
          <p:nvPr/>
        </p:nvSpPr>
        <p:spPr>
          <a:xfrm>
            <a:off x="822960" y="2194560"/>
            <a:ext cx="5042916" cy="3200400"/>
          </a:xfrm>
          <a:prstGeom prst="roundRect">
            <a:avLst>
              <a:gd name="adj" fmla="val 1714"/>
            </a:avLst>
          </a:prstGeom>
          <a:solidFill>
            <a:srgbClr val="F5F0E8"/>
          </a:solidFill>
          <a:ln w="12700">
            <a:solidFill>
              <a:srgbClr val="E2DDD8"/>
            </a:solidFill>
            <a:prstDash val="solid"/>
          </a:ln>
        </p:spPr>
      </p:sp>
      <p:sp>
        <p:nvSpPr>
          <p:cNvPr id="6" name="Text 4"/>
          <p:cNvSpPr/>
          <p:nvPr/>
        </p:nvSpPr>
        <p:spPr>
          <a:xfrm>
            <a:off x="1143000" y="2468880"/>
            <a:ext cx="4402836" cy="320040"/>
          </a:xfrm>
          <a:prstGeom prst="rect">
            <a:avLst/>
          </a:prstGeom>
          <a:noFill/>
          <a:ln/>
        </p:spPr>
        <p:txBody>
          <a:bodyPr wrap="square" lIns="0" tIns="0" rIns="0" bIns="0" rtlCol="0" anchor="ctr"/>
          <a:lstStyle/>
          <a:p>
            <a:pPr indent="0" marL="0">
              <a:buNone/>
            </a:pPr>
            <a:r>
              <a:rPr lang="en-US" sz="1200" b="1" spc="200" kern="0" dirty="0">
                <a:solidFill>
                  <a:srgbClr val="3B6B4A"/>
                </a:solidFill>
                <a:latin typeface="Courier New" pitchFamily="34" charset="0"/>
                <a:ea typeface="Courier New" pitchFamily="34" charset="-122"/>
                <a:cs typeface="Courier New" pitchFamily="34" charset="-120"/>
              </a:rPr>
              <a:t>ESTABLISHED</a:t>
            </a:r>
            <a:endParaRPr lang="en-US" sz="1200" dirty="0"/>
          </a:p>
        </p:txBody>
      </p:sp>
      <p:sp>
        <p:nvSpPr>
          <p:cNvPr id="7" name="Text 5"/>
          <p:cNvSpPr/>
          <p:nvPr/>
        </p:nvSpPr>
        <p:spPr>
          <a:xfrm>
            <a:off x="1143000" y="2971800"/>
            <a:ext cx="4402836" cy="2194560"/>
          </a:xfrm>
          <a:prstGeom prst="rect">
            <a:avLst/>
          </a:prstGeom>
          <a:noFill/>
          <a:ln/>
        </p:spPr>
        <p:txBody>
          <a:bodyPr wrap="square" lIns="0" tIns="0" rIns="0" bIns="0" rtlCol="0" anchor="t"/>
          <a:lstStyle/>
          <a:p>
            <a:pPr algn="l" marL="342900" indent="-342900">
              <a:lnSpc>
                <a:spcPct val="115000"/>
              </a:lnSpc>
              <a:spcAft>
                <a:spcPts val="800"/>
              </a:spcAft>
              <a:buSzPct val="100000"/>
              <a:buChar char="•"/>
            </a:pPr>
            <a:r>
              <a:rPr lang="en-US" sz="1650" dirty="0">
                <a:solidFill>
                  <a:srgbClr val="1A1410"/>
                </a:solidFill>
                <a:latin typeface="Georgia" pitchFamily="34" charset="0"/>
                <a:ea typeface="Georgia" pitchFamily="34" charset="-122"/>
                <a:cs typeface="Georgia" pitchFamily="34" charset="-120"/>
              </a:rPr>
              <a:t>Heavy use correlates with distress in teens.</a:t>
            </a:r>
            <a:endParaRPr lang="en-US" sz="1650" dirty="0"/>
          </a:p>
          <a:p>
            <a:pPr algn="l" marL="342900" indent="-342900">
              <a:lnSpc>
                <a:spcPct val="115000"/>
              </a:lnSpc>
              <a:spcAft>
                <a:spcPts val="800"/>
              </a:spcAft>
              <a:buSzPct val="100000"/>
              <a:buChar char="•"/>
            </a:pPr>
            <a:r>
              <a:rPr lang="en-US" sz="1650" dirty="0">
                <a:solidFill>
                  <a:srgbClr val="1A1410"/>
                </a:solidFill>
                <a:latin typeface="Georgia" pitchFamily="34" charset="0"/>
                <a:ea typeface="Georgia" pitchFamily="34" charset="-122"/>
                <a:cs typeface="Georgia" pitchFamily="34" charset="-120"/>
              </a:rPr>
              <a:t>The platforms measured harms internally.</a:t>
            </a:r>
            <a:endParaRPr lang="en-US" sz="1650" dirty="0"/>
          </a:p>
          <a:p>
            <a:pPr algn="l" marL="342900" indent="-342900">
              <a:lnSpc>
                <a:spcPct val="115000"/>
              </a:lnSpc>
              <a:spcAft>
                <a:spcPts val="800"/>
              </a:spcAft>
              <a:buSzPct val="100000"/>
              <a:buChar char="•"/>
            </a:pPr>
            <a:r>
              <a:rPr lang="en-US" sz="1650" dirty="0">
                <a:solidFill>
                  <a:srgbClr val="1A1410"/>
                </a:solidFill>
                <a:latin typeface="Georgia" pitchFamily="34" charset="0"/>
                <a:ea typeface="Georgia" pitchFamily="34" charset="-122"/>
                <a:cs typeface="Georgia" pitchFamily="34" charset="-120"/>
              </a:rPr>
              <a:t>Engagement systems amplify outrage and fear.</a:t>
            </a:r>
            <a:endParaRPr lang="en-US" sz="1650" dirty="0"/>
          </a:p>
        </p:txBody>
      </p:sp>
      <p:sp>
        <p:nvSpPr>
          <p:cNvPr id="8" name="Shape 6"/>
          <p:cNvSpPr/>
          <p:nvPr/>
        </p:nvSpPr>
        <p:spPr>
          <a:xfrm>
            <a:off x="6323076" y="2194560"/>
            <a:ext cx="5042916" cy="3200400"/>
          </a:xfrm>
          <a:prstGeom prst="roundRect">
            <a:avLst>
              <a:gd name="adj" fmla="val 1714"/>
            </a:avLst>
          </a:prstGeom>
          <a:solidFill>
            <a:srgbClr val="FFFFFF"/>
          </a:solidFill>
          <a:ln w="12700">
            <a:solidFill>
              <a:srgbClr val="E2DDD8"/>
            </a:solidFill>
            <a:prstDash val="solid"/>
          </a:ln>
        </p:spPr>
      </p:sp>
      <p:sp>
        <p:nvSpPr>
          <p:cNvPr id="9" name="Text 7"/>
          <p:cNvSpPr/>
          <p:nvPr/>
        </p:nvSpPr>
        <p:spPr>
          <a:xfrm>
            <a:off x="6643116" y="2468880"/>
            <a:ext cx="4402836" cy="320040"/>
          </a:xfrm>
          <a:prstGeom prst="rect">
            <a:avLst/>
          </a:prstGeom>
          <a:noFill/>
          <a:ln/>
        </p:spPr>
        <p:txBody>
          <a:bodyPr wrap="square" lIns="0" tIns="0" rIns="0" bIns="0" rtlCol="0" anchor="ctr"/>
          <a:lstStyle/>
          <a:p>
            <a:pPr indent="0" marL="0">
              <a:buNone/>
            </a:pPr>
            <a:r>
              <a:rPr lang="en-US" sz="1200" b="1" spc="200" kern="0" dirty="0">
                <a:solidFill>
                  <a:srgbClr val="9A3B3B"/>
                </a:solidFill>
                <a:latin typeface="Courier New" pitchFamily="34" charset="0"/>
                <a:ea typeface="Courier New" pitchFamily="34" charset="-122"/>
                <a:cs typeface="Courier New" pitchFamily="34" charset="-120"/>
              </a:rPr>
              <a:t>CONTESTED</a:t>
            </a:r>
            <a:endParaRPr lang="en-US" sz="1200" dirty="0"/>
          </a:p>
        </p:txBody>
      </p:sp>
      <p:sp>
        <p:nvSpPr>
          <p:cNvPr id="10" name="Text 8"/>
          <p:cNvSpPr/>
          <p:nvPr/>
        </p:nvSpPr>
        <p:spPr>
          <a:xfrm>
            <a:off x="6643116" y="2971800"/>
            <a:ext cx="4402836" cy="2194560"/>
          </a:xfrm>
          <a:prstGeom prst="rect">
            <a:avLst/>
          </a:prstGeom>
          <a:noFill/>
          <a:ln/>
        </p:spPr>
        <p:txBody>
          <a:bodyPr wrap="square" lIns="0" tIns="0" rIns="0" bIns="0" rtlCol="0" anchor="t"/>
          <a:lstStyle/>
          <a:p>
            <a:pPr algn="l" marL="342900" indent="-342900">
              <a:lnSpc>
                <a:spcPct val="115000"/>
              </a:lnSpc>
              <a:spcAft>
                <a:spcPts val="800"/>
              </a:spcAft>
              <a:buSzPct val="100000"/>
              <a:buChar char="•"/>
            </a:pPr>
            <a:r>
              <a:rPr lang="en-US" sz="1650" dirty="0">
                <a:solidFill>
                  <a:srgbClr val="1A1410"/>
                </a:solidFill>
                <a:latin typeface="Georgia" pitchFamily="34" charset="0"/>
                <a:ea typeface="Georgia" pitchFamily="34" charset="-122"/>
                <a:cs typeface="Georgia" pitchFamily="34" charset="-120"/>
              </a:rPr>
              <a:t>Whether social media causes the harm, or co-occurs with it.</a:t>
            </a:r>
            <a:endParaRPr lang="en-US" sz="1650" dirty="0"/>
          </a:p>
          <a:p>
            <a:pPr algn="l" marL="342900" indent="-342900">
              <a:lnSpc>
                <a:spcPct val="115000"/>
              </a:lnSpc>
              <a:spcAft>
                <a:spcPts val="800"/>
              </a:spcAft>
              <a:buSzPct val="100000"/>
              <a:buChar char="•"/>
            </a:pPr>
            <a:r>
              <a:rPr lang="en-US" sz="1650" dirty="0">
                <a:solidFill>
                  <a:srgbClr val="1A1410"/>
                </a:solidFill>
                <a:latin typeface="Georgia" pitchFamily="34" charset="0"/>
                <a:ea typeface="Georgia" pitchFamily="34" charset="-122"/>
                <a:cs typeface="Georgia" pitchFamily="34" charset="-120"/>
              </a:rPr>
              <a:t>How large the real effect sizes are.</a:t>
            </a:r>
            <a:endParaRPr lang="en-US" sz="1650" dirty="0"/>
          </a:p>
          <a:p>
            <a:pPr algn="l" marL="342900" indent="-342900">
              <a:lnSpc>
                <a:spcPct val="115000"/>
              </a:lnSpc>
              <a:spcAft>
                <a:spcPts val="800"/>
              </a:spcAft>
              <a:buSzPct val="100000"/>
              <a:buChar char="•"/>
            </a:pPr>
            <a:r>
              <a:rPr lang="en-US" sz="1650" dirty="0">
                <a:solidFill>
                  <a:srgbClr val="1A1410"/>
                </a:solidFill>
                <a:latin typeface="Georgia" pitchFamily="34" charset="0"/>
                <a:ea typeface="Georgia" pitchFamily="34" charset="-122"/>
                <a:cs typeface="Georgia" pitchFamily="34" charset="-120"/>
              </a:rPr>
              <a:t>Haidt &amp; Twenge vs Orben &amp; Przybylski — a live scientific debate.</a:t>
            </a:r>
            <a:endParaRPr lang="en-US" sz="1650" dirty="0"/>
          </a:p>
        </p:txBody>
      </p:sp>
      <p:sp>
        <p:nvSpPr>
          <p:cNvPr id="11" name="Text 9"/>
          <p:cNvSpPr/>
          <p:nvPr/>
        </p:nvSpPr>
        <p:spPr>
          <a:xfrm>
            <a:off x="822960" y="5623560"/>
            <a:ext cx="10543032" cy="457200"/>
          </a:xfrm>
          <a:prstGeom prst="rect">
            <a:avLst/>
          </a:prstGeom>
          <a:noFill/>
          <a:ln/>
        </p:spPr>
        <p:txBody>
          <a:bodyPr wrap="square" lIns="0" tIns="0" rIns="0" bIns="0" rtlCol="0" anchor="ctr"/>
          <a:lstStyle/>
          <a:p>
            <a:pPr algn="l" indent="0" marL="0">
              <a:buNone/>
            </a:pPr>
            <a:r>
              <a:rPr lang="en-US" sz="1800" i="1" dirty="0">
                <a:solidFill>
                  <a:srgbClr val="4A3D8F"/>
                </a:solidFill>
                <a:latin typeface="Georgia" pitchFamily="34" charset="0"/>
                <a:ea typeface="Georgia" pitchFamily="34" charset="-122"/>
                <a:cs typeface="Georgia" pitchFamily="34" charset="-120"/>
              </a:rPr>
              <a:t>Saying clearly what we don't know is what makes the rest worth trusting.</a:t>
            </a:r>
            <a:endParaRPr lang="en-US" sz="1800" dirty="0"/>
          </a:p>
        </p:txBody>
      </p:sp>
      <p:sp>
        <p:nvSpPr>
          <p:cNvPr id="12" name="Text 10"/>
          <p:cNvSpPr/>
          <p:nvPr/>
        </p:nvSpPr>
        <p:spPr>
          <a:xfrm>
            <a:off x="822960" y="6446520"/>
            <a:ext cx="10543032" cy="274320"/>
          </a:xfrm>
          <a:prstGeom prst="rect">
            <a:avLst/>
          </a:prstGeom>
          <a:noFill/>
          <a:ln/>
        </p:spPr>
        <p:txBody>
          <a:bodyPr wrap="square" lIns="0" tIns="0" rIns="0" bIns="0" rtlCol="0" anchor="ctr"/>
          <a:lstStyle/>
          <a:p>
            <a:pPr algn="l" indent="0" marL="0">
              <a:buNone/>
            </a:pPr>
            <a:r>
              <a:rPr lang="en-US" sz="950" i="1" dirty="0">
                <a:solidFill>
                  <a:srgbClr val="756D65"/>
                </a:solidFill>
                <a:latin typeface="Georgia" pitchFamily="34" charset="0"/>
                <a:ea typeface="Georgia" pitchFamily="34" charset="-122"/>
                <a:cs typeface="Georgia" pitchFamily="34" charset="-120"/>
              </a:rPr>
              <a:t>Sources: Haidt, The Anxious Generation (2024); Orben &amp; Przybylski, Nature Human Behaviour (2019); Odgers, Nature (2024).</a:t>
            </a:r>
            <a:endParaRPr lang="en-US" sz="9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AF8F5"/>
        </a:solidFill>
      </p:bgPr>
    </p:bg>
    <p:spTree>
      <p:nvGrpSpPr>
        <p:cNvPr id="1" name=""/>
        <p:cNvGrpSpPr/>
        <p:nvPr/>
      </p:nvGrpSpPr>
      <p:grpSpPr>
        <a:xfrm>
          <a:off x="0" y="0"/>
          <a:ext cx="0" cy="0"/>
          <a:chOff x="0" y="0"/>
          <a:chExt cx="0" cy="0"/>
        </a:xfrm>
      </p:grpSpPr>
      <p:sp>
        <p:nvSpPr>
          <p:cNvPr id="2" name="Text 0"/>
          <p:cNvSpPr/>
          <p:nvPr/>
        </p:nvSpPr>
        <p:spPr>
          <a:xfrm>
            <a:off x="6094476" y="6437376"/>
            <a:ext cx="5271516" cy="274320"/>
          </a:xfrm>
          <a:prstGeom prst="rect">
            <a:avLst/>
          </a:prstGeom>
          <a:noFill/>
          <a:ln/>
        </p:spPr>
        <p:txBody>
          <a:bodyPr wrap="square" lIns="0" tIns="0" rIns="0" bIns="0" rtlCol="0" anchor="ctr"/>
          <a:lstStyle/>
          <a:p>
            <a:pPr algn="r" indent="0" marL="0">
              <a:buNone/>
            </a:pPr>
            <a:r>
              <a:rPr lang="en-US" sz="1000" i="1" dirty="0">
                <a:solidFill>
                  <a:srgbClr val="756D65"/>
                </a:solidFill>
                <a:latin typeface="Georgia" pitchFamily="34" charset="0"/>
                <a:ea typeface="Georgia" pitchFamily="34" charset="-122"/>
                <a:cs typeface="Georgia" pitchFamily="34" charset="-120"/>
              </a:rPr>
              <a:t>Updated 25 October 2026</a:t>
            </a:r>
            <a:endParaRPr lang="en-US" sz="1000" dirty="0"/>
          </a:p>
        </p:txBody>
      </p:sp>
      <p:sp>
        <p:nvSpPr>
          <p:cNvPr id="3" name="Text 1"/>
          <p:cNvSpPr/>
          <p:nvPr/>
        </p:nvSpPr>
        <p:spPr>
          <a:xfrm>
            <a:off x="822960" y="566928"/>
            <a:ext cx="10543032" cy="274320"/>
          </a:xfrm>
          <a:prstGeom prst="rect">
            <a:avLst/>
          </a:prstGeom>
          <a:noFill/>
          <a:ln/>
        </p:spPr>
        <p:txBody>
          <a:bodyPr wrap="square" lIns="0" tIns="0" rIns="0" bIns="0" rtlCol="0" anchor="ctr"/>
          <a:lstStyle/>
          <a:p>
            <a:pPr algn="l" indent="0" marL="0">
              <a:buNone/>
            </a:pPr>
            <a:r>
              <a:rPr lang="en-US" sz="1200" b="1" spc="200" kern="0" dirty="0">
                <a:solidFill>
                  <a:srgbClr val="4A3D8F"/>
                </a:solidFill>
                <a:latin typeface="Courier New" pitchFamily="34" charset="0"/>
                <a:ea typeface="Courier New" pitchFamily="34" charset="-122"/>
                <a:cs typeface="Courier New" pitchFamily="34" charset="-120"/>
              </a:rPr>
              <a:t>THE NEXT LAYER · AI</a:t>
            </a:r>
            <a:endParaRPr lang="en-US" sz="1200" dirty="0"/>
          </a:p>
        </p:txBody>
      </p:sp>
      <p:sp>
        <p:nvSpPr>
          <p:cNvPr id="4" name="Text 2"/>
          <p:cNvSpPr/>
          <p:nvPr/>
        </p:nvSpPr>
        <p:spPr>
          <a:xfrm>
            <a:off x="822960" y="868680"/>
            <a:ext cx="10543032" cy="548640"/>
          </a:xfrm>
          <a:prstGeom prst="rect">
            <a:avLst/>
          </a:prstGeom>
          <a:noFill/>
          <a:ln/>
        </p:spPr>
        <p:txBody>
          <a:bodyPr wrap="square" lIns="0" tIns="0" rIns="0" bIns="0" rtlCol="0" anchor="ctr"/>
          <a:lstStyle/>
          <a:p>
            <a:pPr algn="l" indent="0" marL="0">
              <a:buNone/>
            </a:pPr>
            <a:r>
              <a:rPr lang="en-US" sz="2900" b="1" dirty="0">
                <a:solidFill>
                  <a:srgbClr val="1A1410"/>
                </a:solidFill>
                <a:latin typeface="Georgia" pitchFamily="34" charset="0"/>
                <a:ea typeface="Georgia" pitchFamily="34" charset="-122"/>
                <a:cs typeface="Georgia" pitchFamily="34" charset="-120"/>
              </a:rPr>
              <a:t>AI removes the last brake: human effort</a:t>
            </a:r>
            <a:endParaRPr lang="en-US" sz="2900" dirty="0"/>
          </a:p>
        </p:txBody>
      </p:sp>
      <p:sp>
        <p:nvSpPr>
          <p:cNvPr id="5" name="Text 3"/>
          <p:cNvSpPr/>
          <p:nvPr/>
        </p:nvSpPr>
        <p:spPr>
          <a:xfrm>
            <a:off x="822960" y="1508760"/>
            <a:ext cx="10543032" cy="822960"/>
          </a:xfrm>
          <a:prstGeom prst="rect">
            <a:avLst/>
          </a:prstGeom>
          <a:noFill/>
          <a:ln/>
        </p:spPr>
        <p:txBody>
          <a:bodyPr wrap="square" lIns="0" tIns="0" rIns="0" bIns="0" rtlCol="0" anchor="ctr"/>
          <a:lstStyle/>
          <a:p>
            <a:pPr algn="l" indent="0" marL="0">
              <a:lnSpc>
                <a:spcPct val="125000"/>
              </a:lnSpc>
              <a:buNone/>
            </a:pPr>
            <a:r>
              <a:rPr lang="en-US" sz="1800" dirty="0">
                <a:solidFill>
                  <a:srgbClr val="1A1410"/>
                </a:solidFill>
                <a:latin typeface="Georgia" pitchFamily="34" charset="0"/>
                <a:ea typeface="Georgia" pitchFamily="34" charset="-122"/>
                <a:cs typeface="Georgia" pitchFamily="34" charset="-120"/>
              </a:rPr>
              <a:t>Manipulation at scale had one brake — the human labour to produce convincing personalised content, and to create and run the accounts that spread it. </a:t>
            </a:r>
            <a:pPr algn="l" indent="0" marL="0">
              <a:lnSpc>
                <a:spcPct val="125000"/>
              </a:lnSpc>
              <a:buNone/>
            </a:pPr>
            <a:r>
              <a:rPr lang="en-US" sz="1800" b="1" dirty="0">
                <a:solidFill>
                  <a:srgbClr val="1A1410"/>
                </a:solidFill>
                <a:latin typeface="Georgia" pitchFamily="34" charset="0"/>
                <a:ea typeface="Georgia" pitchFamily="34" charset="-122"/>
                <a:cs typeface="Georgia" pitchFamily="34" charset="-120"/>
              </a:rPr>
              <a:t>AI makes the content near-free; software runs the accounts.</a:t>
            </a:r>
            <a:endParaRPr lang="en-US" sz="1800" dirty="0"/>
          </a:p>
        </p:txBody>
      </p:sp>
      <p:sp>
        <p:nvSpPr>
          <p:cNvPr id="6" name="Shape 4"/>
          <p:cNvSpPr/>
          <p:nvPr/>
        </p:nvSpPr>
        <p:spPr>
          <a:xfrm>
            <a:off x="822960" y="2697480"/>
            <a:ext cx="4988052" cy="2194560"/>
          </a:xfrm>
          <a:prstGeom prst="roundRect">
            <a:avLst>
              <a:gd name="adj" fmla="val 2500"/>
            </a:avLst>
          </a:prstGeom>
          <a:solidFill>
            <a:srgbClr val="FFFFFF"/>
          </a:solidFill>
          <a:ln w="12700">
            <a:solidFill>
              <a:srgbClr val="E2DDD8"/>
            </a:solidFill>
            <a:prstDash val="solid"/>
          </a:ln>
        </p:spPr>
      </p:sp>
      <p:sp>
        <p:nvSpPr>
          <p:cNvPr id="7" name="Text 5"/>
          <p:cNvSpPr/>
          <p:nvPr/>
        </p:nvSpPr>
        <p:spPr>
          <a:xfrm>
            <a:off x="1143000" y="2971800"/>
            <a:ext cx="4347972" cy="320040"/>
          </a:xfrm>
          <a:prstGeom prst="rect">
            <a:avLst/>
          </a:prstGeom>
          <a:noFill/>
          <a:ln/>
        </p:spPr>
        <p:txBody>
          <a:bodyPr wrap="square" lIns="0" tIns="0" rIns="0" bIns="0" rtlCol="0" anchor="ctr"/>
          <a:lstStyle/>
          <a:p>
            <a:pPr indent="0" marL="0">
              <a:buNone/>
            </a:pPr>
            <a:r>
              <a:rPr lang="en-US" sz="1150" b="1" spc="150" kern="0" dirty="0">
                <a:solidFill>
                  <a:srgbClr val="6B6157"/>
                </a:solidFill>
                <a:latin typeface="Courier New" pitchFamily="34" charset="0"/>
                <a:ea typeface="Courier New" pitchFamily="34" charset="-122"/>
                <a:cs typeface="Courier New" pitchFamily="34" charset="-120"/>
              </a:rPr>
              <a:t>BEFORE · CAPPED BY LABOUR</a:t>
            </a:r>
            <a:endParaRPr lang="en-US" sz="1150" dirty="0"/>
          </a:p>
        </p:txBody>
      </p:sp>
      <p:sp>
        <p:nvSpPr>
          <p:cNvPr id="8" name="Text 6"/>
          <p:cNvSpPr/>
          <p:nvPr/>
        </p:nvSpPr>
        <p:spPr>
          <a:xfrm>
            <a:off x="1143000" y="3429000"/>
            <a:ext cx="4347972" cy="1280160"/>
          </a:xfrm>
          <a:prstGeom prst="rect">
            <a:avLst/>
          </a:prstGeom>
          <a:noFill/>
          <a:ln/>
        </p:spPr>
        <p:txBody>
          <a:bodyPr wrap="square" lIns="0" tIns="0" rIns="0" bIns="0" rtlCol="0" anchor="t"/>
          <a:lstStyle/>
          <a:p>
            <a:pPr algn="l" indent="0" marL="0">
              <a:lnSpc>
                <a:spcPct val="122000"/>
              </a:lnSpc>
              <a:buNone/>
            </a:pPr>
            <a:r>
              <a:rPr lang="en-US" sz="1600" dirty="0">
                <a:solidFill>
                  <a:srgbClr val="1A1410"/>
                </a:solidFill>
                <a:latin typeface="Georgia" pitchFamily="34" charset="0"/>
                <a:ea typeface="Georgia" pitchFamily="34" charset="-122"/>
                <a:cs typeface="Georgia" pitchFamily="34" charset="-120"/>
              </a:rPr>
              <a:t>Fake personas, tailored disinformation, emotionally targeted messaging — each took real human effort. That cost was the brake on scale.</a:t>
            </a:r>
            <a:endParaRPr lang="en-US" sz="1600" dirty="0"/>
          </a:p>
        </p:txBody>
      </p:sp>
      <p:sp>
        <p:nvSpPr>
          <p:cNvPr id="9" name="Text 7"/>
          <p:cNvSpPr/>
          <p:nvPr/>
        </p:nvSpPr>
        <p:spPr>
          <a:xfrm>
            <a:off x="5765292" y="3474720"/>
            <a:ext cx="658368" cy="640080"/>
          </a:xfrm>
          <a:prstGeom prst="rect">
            <a:avLst/>
          </a:prstGeom>
          <a:noFill/>
          <a:ln/>
        </p:spPr>
        <p:txBody>
          <a:bodyPr wrap="square" lIns="0" tIns="0" rIns="0" bIns="0" rtlCol="0" anchor="ctr"/>
          <a:lstStyle/>
          <a:p>
            <a:pPr algn="ctr" indent="0" marL="0">
              <a:buNone/>
            </a:pPr>
            <a:r>
              <a:rPr lang="en-US" sz="3000" b="1" dirty="0">
                <a:solidFill>
                  <a:srgbClr val="9A3B3B"/>
                </a:solidFill>
                <a:latin typeface="Georgia" pitchFamily="34" charset="0"/>
                <a:ea typeface="Georgia" pitchFamily="34" charset="-122"/>
                <a:cs typeface="Georgia" pitchFamily="34" charset="-120"/>
              </a:rPr>
              <a:t>→</a:t>
            </a:r>
            <a:endParaRPr lang="en-US" sz="3000" dirty="0"/>
          </a:p>
        </p:txBody>
      </p:sp>
      <p:sp>
        <p:nvSpPr>
          <p:cNvPr id="10" name="Shape 8"/>
          <p:cNvSpPr/>
          <p:nvPr/>
        </p:nvSpPr>
        <p:spPr>
          <a:xfrm>
            <a:off x="6377940" y="2697480"/>
            <a:ext cx="4988052" cy="2194560"/>
          </a:xfrm>
          <a:prstGeom prst="roundRect">
            <a:avLst>
              <a:gd name="adj" fmla="val 2500"/>
            </a:avLst>
          </a:prstGeom>
          <a:solidFill>
            <a:srgbClr val="FFFFFF"/>
          </a:solidFill>
          <a:ln w="19050">
            <a:solidFill>
              <a:srgbClr val="9A3B3B"/>
            </a:solidFill>
            <a:prstDash val="solid"/>
          </a:ln>
        </p:spPr>
      </p:sp>
      <p:sp>
        <p:nvSpPr>
          <p:cNvPr id="11" name="Text 9"/>
          <p:cNvSpPr/>
          <p:nvPr/>
        </p:nvSpPr>
        <p:spPr>
          <a:xfrm>
            <a:off x="6697980" y="2971800"/>
            <a:ext cx="4347972" cy="320040"/>
          </a:xfrm>
          <a:prstGeom prst="rect">
            <a:avLst/>
          </a:prstGeom>
          <a:noFill/>
          <a:ln/>
        </p:spPr>
        <p:txBody>
          <a:bodyPr wrap="square" lIns="0" tIns="0" rIns="0" bIns="0" rtlCol="0" anchor="ctr"/>
          <a:lstStyle/>
          <a:p>
            <a:pPr indent="0" marL="0">
              <a:buNone/>
            </a:pPr>
            <a:r>
              <a:rPr lang="en-US" sz="1150" b="1" spc="150" kern="0" dirty="0">
                <a:solidFill>
                  <a:srgbClr val="9A3B3B"/>
                </a:solidFill>
                <a:latin typeface="Courier New" pitchFamily="34" charset="0"/>
                <a:ea typeface="Courier New" pitchFamily="34" charset="-122"/>
                <a:cs typeface="Courier New" pitchFamily="34" charset="-120"/>
              </a:rPr>
              <a:t>NOW · ACCELERATED SIGNIFICANTLY</a:t>
            </a:r>
            <a:endParaRPr lang="en-US" sz="1150" dirty="0"/>
          </a:p>
        </p:txBody>
      </p:sp>
      <p:sp>
        <p:nvSpPr>
          <p:cNvPr id="12" name="Text 10"/>
          <p:cNvSpPr/>
          <p:nvPr/>
        </p:nvSpPr>
        <p:spPr>
          <a:xfrm>
            <a:off x="6697980" y="3429000"/>
            <a:ext cx="4347972" cy="1280160"/>
          </a:xfrm>
          <a:prstGeom prst="rect">
            <a:avLst/>
          </a:prstGeom>
          <a:noFill/>
          <a:ln/>
        </p:spPr>
        <p:txBody>
          <a:bodyPr wrap="square" lIns="0" tIns="0" rIns="0" bIns="0" rtlCol="0" anchor="t"/>
          <a:lstStyle/>
          <a:p>
            <a:pPr algn="l" indent="0" marL="0">
              <a:lnSpc>
                <a:spcPct val="118000"/>
              </a:lnSpc>
              <a:buNone/>
            </a:pPr>
            <a:r>
              <a:rPr lang="en-US" sz="1500" dirty="0">
                <a:solidFill>
                  <a:srgbClr val="1A1410"/>
                </a:solidFill>
                <a:latin typeface="Georgia" pitchFamily="34" charset="0"/>
                <a:ea typeface="Georgia" pitchFamily="34" charset="-122"/>
                <a:cs typeface="Georgia" pitchFamily="34" charset="-120"/>
              </a:rPr>
              <a:t>Not just the content. In 2024 the FBI, the Dutch AIVD and allies exposed Meliorator — Russian state-backed software to create and run fake accounts at scale. Then the targeting we've seen aims them.</a:t>
            </a:r>
            <a:endParaRPr lang="en-US" sz="1500" dirty="0"/>
          </a:p>
        </p:txBody>
      </p:sp>
      <p:sp>
        <p:nvSpPr>
          <p:cNvPr id="13" name="Text 11"/>
          <p:cNvSpPr/>
          <p:nvPr/>
        </p:nvSpPr>
        <p:spPr>
          <a:xfrm>
            <a:off x="822960" y="5074920"/>
            <a:ext cx="10543032" cy="960120"/>
          </a:xfrm>
          <a:prstGeom prst="rect">
            <a:avLst/>
          </a:prstGeom>
          <a:noFill/>
          <a:ln/>
        </p:spPr>
        <p:txBody>
          <a:bodyPr wrap="square" lIns="0" tIns="0" rIns="0" bIns="0" rtlCol="0" anchor="ctr"/>
          <a:lstStyle/>
          <a:p>
            <a:pPr algn="l" indent="0" marL="0">
              <a:lnSpc>
                <a:spcPct val="120000"/>
              </a:lnSpc>
              <a:buNone/>
            </a:pPr>
            <a:r>
              <a:rPr lang="en-US" sz="1450" b="1" dirty="0">
                <a:solidFill>
                  <a:srgbClr val="4A3D8F"/>
                </a:solidFill>
                <a:latin typeface="Georgia" pitchFamily="34" charset="0"/>
                <a:ea typeface="Georgia" pitchFamily="34" charset="-122"/>
                <a:cs typeface="Georgia" pitchFamily="34" charset="-120"/>
              </a:rPr>
              <a:t>Does it swing elections? </a:t>
            </a:r>
            <a:pPr algn="l" indent="0" marL="0">
              <a:lnSpc>
                <a:spcPct val="120000"/>
              </a:lnSpc>
              <a:buNone/>
            </a:pPr>
            <a:r>
              <a:rPr lang="en-US" sz="1450" dirty="0">
                <a:solidFill>
                  <a:srgbClr val="6B6157"/>
                </a:solidFill>
                <a:latin typeface="Georgia" pitchFamily="34" charset="0"/>
                <a:ea typeface="Georgia" pitchFamily="34" charset="-122"/>
                <a:cs typeface="Georgia" pitchFamily="34" charset="-120"/>
              </a:rPr>
              <a:t>No conclusive evidence that AI content altered the 2024 US result (Alan Turing Institute) — but it already shapes the discourse. Romania 2024: the annulment is a court ruling; who paid for what, and what the algorithm and AI added, is partly open.</a:t>
            </a:r>
            <a:endParaRPr lang="en-US" sz="1450" dirty="0"/>
          </a:p>
        </p:txBody>
      </p:sp>
      <p:sp>
        <p:nvSpPr>
          <p:cNvPr id="14" name="Text 12"/>
          <p:cNvSpPr/>
          <p:nvPr/>
        </p:nvSpPr>
        <p:spPr>
          <a:xfrm>
            <a:off x="822960" y="6446520"/>
            <a:ext cx="10543032" cy="274320"/>
          </a:xfrm>
          <a:prstGeom prst="rect">
            <a:avLst/>
          </a:prstGeom>
          <a:noFill/>
          <a:ln/>
        </p:spPr>
        <p:txBody>
          <a:bodyPr wrap="square" lIns="0" tIns="0" rIns="0" bIns="0" rtlCol="0" anchor="ctr"/>
          <a:lstStyle/>
          <a:p>
            <a:pPr algn="l" indent="0" marL="0">
              <a:buNone/>
            </a:pPr>
            <a:r>
              <a:rPr lang="en-US" sz="950" i="1" dirty="0">
                <a:solidFill>
                  <a:srgbClr val="756D65"/>
                </a:solidFill>
                <a:latin typeface="Georgia" pitchFamily="34" charset="0"/>
                <a:ea typeface="Georgia" pitchFamily="34" charset="-122"/>
                <a:cs typeface="Georgia" pitchFamily="34" charset="-120"/>
              </a:rPr>
              <a:t>Sources: Chesney &amp; Citron (2019); FBI / AIVD et al., Meliorator advisory (2024); CETaS / Alan Turing Institute (2024); DFRLab — Romania (2024).</a:t>
            </a:r>
            <a:endParaRPr lang="en-US" sz="9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5F0E8"/>
        </a:solidFill>
      </p:bgPr>
    </p:bg>
    <p:spTree>
      <p:nvGrpSpPr>
        <p:cNvPr id="1" name=""/>
        <p:cNvGrpSpPr/>
        <p:nvPr/>
      </p:nvGrpSpPr>
      <p:grpSpPr>
        <a:xfrm>
          <a:off x="0" y="0"/>
          <a:ext cx="0" cy="0"/>
          <a:chOff x="0" y="0"/>
          <a:chExt cx="0" cy="0"/>
        </a:xfrm>
      </p:grpSpPr>
      <p:sp>
        <p:nvSpPr>
          <p:cNvPr id="2" name="Text 0"/>
          <p:cNvSpPr/>
          <p:nvPr/>
        </p:nvSpPr>
        <p:spPr>
          <a:xfrm>
            <a:off x="6094476" y="6437376"/>
            <a:ext cx="5271516" cy="274320"/>
          </a:xfrm>
          <a:prstGeom prst="rect">
            <a:avLst/>
          </a:prstGeom>
          <a:noFill/>
          <a:ln/>
        </p:spPr>
        <p:txBody>
          <a:bodyPr wrap="square" lIns="0" tIns="0" rIns="0" bIns="0" rtlCol="0" anchor="ctr"/>
          <a:lstStyle/>
          <a:p>
            <a:pPr algn="r" indent="0" marL="0">
              <a:buNone/>
            </a:pPr>
            <a:r>
              <a:rPr lang="en-US" sz="1000" i="1" dirty="0">
                <a:solidFill>
                  <a:srgbClr val="756D65"/>
                </a:solidFill>
                <a:latin typeface="Georgia" pitchFamily="34" charset="0"/>
                <a:ea typeface="Georgia" pitchFamily="34" charset="-122"/>
                <a:cs typeface="Georgia" pitchFamily="34" charset="-120"/>
              </a:rPr>
              <a:t>Updated 25 October 2026</a:t>
            </a:r>
            <a:endParaRPr lang="en-US" sz="1000" dirty="0"/>
          </a:p>
        </p:txBody>
      </p:sp>
      <p:sp>
        <p:nvSpPr>
          <p:cNvPr id="3" name="Text 1"/>
          <p:cNvSpPr/>
          <p:nvPr/>
        </p:nvSpPr>
        <p:spPr>
          <a:xfrm>
            <a:off x="822960" y="1188720"/>
            <a:ext cx="1828800" cy="1463040"/>
          </a:xfrm>
          <a:prstGeom prst="rect">
            <a:avLst/>
          </a:prstGeom>
          <a:noFill/>
          <a:ln/>
        </p:spPr>
        <p:txBody>
          <a:bodyPr wrap="square" lIns="0" tIns="0" rIns="0" bIns="0" rtlCol="0" anchor="ctr"/>
          <a:lstStyle/>
          <a:p>
            <a:pPr algn="l" indent="0" marL="0">
              <a:buNone/>
            </a:pPr>
            <a:r>
              <a:rPr lang="en-US" sz="9600" b="1" dirty="0">
                <a:solidFill>
                  <a:srgbClr val="3B6B4A"/>
                </a:solidFill>
                <a:latin typeface="Georgia" pitchFamily="34" charset="0"/>
                <a:ea typeface="Georgia" pitchFamily="34" charset="-122"/>
                <a:cs typeface="Georgia" pitchFamily="34" charset="-120"/>
              </a:rPr>
              <a:t>4</a:t>
            </a:r>
            <a:endParaRPr lang="en-US" sz="9600" dirty="0"/>
          </a:p>
        </p:txBody>
      </p:sp>
      <p:sp>
        <p:nvSpPr>
          <p:cNvPr id="4" name="Text 2"/>
          <p:cNvSpPr/>
          <p:nvPr/>
        </p:nvSpPr>
        <p:spPr>
          <a:xfrm>
            <a:off x="822960" y="2880360"/>
            <a:ext cx="10543032" cy="274320"/>
          </a:xfrm>
          <a:prstGeom prst="rect">
            <a:avLst/>
          </a:prstGeom>
          <a:noFill/>
          <a:ln/>
        </p:spPr>
        <p:txBody>
          <a:bodyPr wrap="square" lIns="0" tIns="0" rIns="0" bIns="0" rtlCol="0" anchor="ctr"/>
          <a:lstStyle/>
          <a:p>
            <a:pPr indent="0" marL="0">
              <a:buNone/>
            </a:pPr>
            <a:r>
              <a:rPr lang="en-US" sz="1200" b="1" spc="200" kern="0" dirty="0">
                <a:solidFill>
                  <a:srgbClr val="6B6157"/>
                </a:solidFill>
                <a:latin typeface="Courier New" pitchFamily="34" charset="0"/>
                <a:ea typeface="Courier New" pitchFamily="34" charset="-122"/>
                <a:cs typeface="Courier New" pitchFamily="34" charset="-120"/>
              </a:rPr>
              <a:t>PART 4</a:t>
            </a:r>
            <a:endParaRPr lang="en-US" sz="1200" dirty="0"/>
          </a:p>
        </p:txBody>
      </p:sp>
      <p:sp>
        <p:nvSpPr>
          <p:cNvPr id="5" name="Text 3"/>
          <p:cNvSpPr/>
          <p:nvPr/>
        </p:nvSpPr>
        <p:spPr>
          <a:xfrm>
            <a:off x="822960" y="3246120"/>
            <a:ext cx="10543032" cy="914400"/>
          </a:xfrm>
          <a:prstGeom prst="rect">
            <a:avLst/>
          </a:prstGeom>
          <a:noFill/>
          <a:ln/>
        </p:spPr>
        <p:txBody>
          <a:bodyPr wrap="square" lIns="0" tIns="0" rIns="0" bIns="0" rtlCol="0" anchor="ctr"/>
          <a:lstStyle/>
          <a:p>
            <a:pPr algn="l" indent="0" marL="0">
              <a:buNone/>
            </a:pPr>
            <a:r>
              <a:rPr lang="en-US" sz="4800" b="1" dirty="0">
                <a:solidFill>
                  <a:srgbClr val="1A1410"/>
                </a:solidFill>
                <a:latin typeface="Georgia" pitchFamily="34" charset="0"/>
                <a:ea typeface="Georgia" pitchFamily="34" charset="-122"/>
                <a:cs typeface="Georgia" pitchFamily="34" charset="-120"/>
              </a:rPr>
              <a:t>The Antidote</a:t>
            </a:r>
            <a:endParaRPr lang="en-US" sz="4800" dirty="0"/>
          </a:p>
        </p:txBody>
      </p:sp>
      <p:sp>
        <p:nvSpPr>
          <p:cNvPr id="6" name="Text 4"/>
          <p:cNvSpPr/>
          <p:nvPr/>
        </p:nvSpPr>
        <p:spPr>
          <a:xfrm>
            <a:off x="822960" y="4343400"/>
            <a:ext cx="9628632" cy="914400"/>
          </a:xfrm>
          <a:prstGeom prst="rect">
            <a:avLst/>
          </a:prstGeom>
          <a:noFill/>
          <a:ln/>
        </p:spPr>
        <p:txBody>
          <a:bodyPr wrap="square" lIns="0" tIns="0" rIns="0" bIns="0" rtlCol="0" anchor="ctr"/>
          <a:lstStyle/>
          <a:p>
            <a:pPr algn="l" indent="0" marL="0">
              <a:buNone/>
            </a:pPr>
            <a:r>
              <a:rPr lang="en-US" sz="1900" dirty="0">
                <a:solidFill>
                  <a:srgbClr val="6B6157"/>
                </a:solidFill>
                <a:latin typeface="Georgia" pitchFamily="34" charset="0"/>
                <a:ea typeface="Georgia" pitchFamily="34" charset="-122"/>
                <a:cs typeface="Georgia" pitchFamily="34" charset="-120"/>
              </a:rPr>
              <a:t>Understanding the technique is the defence — and some institutions self-correct.</a:t>
            </a:r>
            <a:endParaRPr lang="en-US" sz="19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AF8F5"/>
        </a:solidFill>
      </p:bgPr>
    </p:bg>
    <p:spTree>
      <p:nvGrpSpPr>
        <p:cNvPr id="1" name=""/>
        <p:cNvGrpSpPr/>
        <p:nvPr/>
      </p:nvGrpSpPr>
      <p:grpSpPr>
        <a:xfrm>
          <a:off x="0" y="0"/>
          <a:ext cx="0" cy="0"/>
          <a:chOff x="0" y="0"/>
          <a:chExt cx="0" cy="0"/>
        </a:xfrm>
      </p:grpSpPr>
      <p:sp>
        <p:nvSpPr>
          <p:cNvPr id="2" name="Text 0"/>
          <p:cNvSpPr/>
          <p:nvPr/>
        </p:nvSpPr>
        <p:spPr>
          <a:xfrm>
            <a:off x="6094476" y="6437376"/>
            <a:ext cx="5271516" cy="274320"/>
          </a:xfrm>
          <a:prstGeom prst="rect">
            <a:avLst/>
          </a:prstGeom>
          <a:noFill/>
          <a:ln/>
        </p:spPr>
        <p:txBody>
          <a:bodyPr wrap="square" lIns="0" tIns="0" rIns="0" bIns="0" rtlCol="0" anchor="ctr"/>
          <a:lstStyle/>
          <a:p>
            <a:pPr algn="r" indent="0" marL="0">
              <a:buNone/>
            </a:pPr>
            <a:r>
              <a:rPr lang="en-US" sz="1000" i="1" dirty="0">
                <a:solidFill>
                  <a:srgbClr val="756D65"/>
                </a:solidFill>
                <a:latin typeface="Georgia" pitchFamily="34" charset="0"/>
                <a:ea typeface="Georgia" pitchFamily="34" charset="-122"/>
                <a:cs typeface="Georgia" pitchFamily="34" charset="-120"/>
              </a:rPr>
              <a:t>Updated 25 October 2026</a:t>
            </a:r>
            <a:endParaRPr lang="en-US" sz="1000" dirty="0"/>
          </a:p>
        </p:txBody>
      </p:sp>
      <p:sp>
        <p:nvSpPr>
          <p:cNvPr id="3" name="Text 1"/>
          <p:cNvSpPr/>
          <p:nvPr/>
        </p:nvSpPr>
        <p:spPr>
          <a:xfrm>
            <a:off x="822960" y="566928"/>
            <a:ext cx="10543032" cy="274320"/>
          </a:xfrm>
          <a:prstGeom prst="rect">
            <a:avLst/>
          </a:prstGeom>
          <a:noFill/>
          <a:ln/>
        </p:spPr>
        <p:txBody>
          <a:bodyPr wrap="square" lIns="0" tIns="0" rIns="0" bIns="0" rtlCol="0" anchor="ctr"/>
          <a:lstStyle/>
          <a:p>
            <a:pPr algn="l" indent="0" marL="0">
              <a:buNone/>
            </a:pPr>
            <a:r>
              <a:rPr lang="en-US" sz="1200" b="1" spc="200" kern="0" dirty="0">
                <a:solidFill>
                  <a:srgbClr val="3B6B4A"/>
                </a:solidFill>
                <a:latin typeface="Courier New" pitchFamily="34" charset="0"/>
                <a:ea typeface="Courier New" pitchFamily="34" charset="-122"/>
                <a:cs typeface="Courier New" pitchFamily="34" charset="-120"/>
              </a:rPr>
              <a:t>THE ANTIDOTE · UNDERSTANDING IS THE DEFENCE</a:t>
            </a:r>
            <a:endParaRPr lang="en-US" sz="1200" dirty="0"/>
          </a:p>
        </p:txBody>
      </p:sp>
      <p:sp>
        <p:nvSpPr>
          <p:cNvPr id="4" name="Text 2"/>
          <p:cNvSpPr/>
          <p:nvPr/>
        </p:nvSpPr>
        <p:spPr>
          <a:xfrm>
            <a:off x="822960" y="1005840"/>
            <a:ext cx="10543032" cy="731520"/>
          </a:xfrm>
          <a:prstGeom prst="rect">
            <a:avLst/>
          </a:prstGeom>
          <a:noFill/>
          <a:ln/>
        </p:spPr>
        <p:txBody>
          <a:bodyPr wrap="square" lIns="0" tIns="0" rIns="0" bIns="0" rtlCol="0" anchor="ctr"/>
          <a:lstStyle/>
          <a:p>
            <a:pPr algn="l" indent="0" marL="0">
              <a:buNone/>
            </a:pPr>
            <a:r>
              <a:rPr lang="en-US" sz="3600" b="1" dirty="0">
                <a:solidFill>
                  <a:srgbClr val="1A1410"/>
                </a:solidFill>
                <a:latin typeface="Georgia" pitchFamily="34" charset="0"/>
                <a:ea typeface="Georgia" pitchFamily="34" charset="-122"/>
                <a:cs typeface="Georgia" pitchFamily="34" charset="-120"/>
              </a:rPr>
              <a:t>Seeing the trick is the vaccine.</a:t>
            </a:r>
            <a:endParaRPr lang="en-US" sz="3600" dirty="0"/>
          </a:p>
        </p:txBody>
      </p:sp>
      <p:sp>
        <p:nvSpPr>
          <p:cNvPr id="5" name="Text 3"/>
          <p:cNvSpPr/>
          <p:nvPr/>
        </p:nvSpPr>
        <p:spPr>
          <a:xfrm>
            <a:off x="822960" y="2011680"/>
            <a:ext cx="10543032" cy="1508760"/>
          </a:xfrm>
          <a:prstGeom prst="rect">
            <a:avLst/>
          </a:prstGeom>
          <a:noFill/>
          <a:ln/>
        </p:spPr>
        <p:txBody>
          <a:bodyPr wrap="square" lIns="0" tIns="0" rIns="0" bIns="0" rtlCol="0" anchor="ctr"/>
          <a:lstStyle/>
          <a:p>
            <a:pPr algn="l" indent="0" marL="0">
              <a:lnSpc>
                <a:spcPct val="125000"/>
              </a:lnSpc>
              <a:buNone/>
            </a:pPr>
            <a:r>
              <a:rPr lang="en-US" sz="1900" b="1" dirty="0">
                <a:solidFill>
                  <a:srgbClr val="4A3D8F"/>
                </a:solidFill>
                <a:latin typeface="Georgia" pitchFamily="34" charset="0"/>
                <a:ea typeface="Georgia" pitchFamily="34" charset="-122"/>
                <a:cs typeface="Georgia" pitchFamily="34" charset="-120"/>
              </a:rPr>
              <a:t>Inoculation (“prebunking”): </a:t>
            </a:r>
            <a:pPr algn="l" indent="0" marL="0">
              <a:lnSpc>
                <a:spcPct val="125000"/>
              </a:lnSpc>
              <a:buNone/>
            </a:pPr>
            <a:r>
              <a:rPr lang="en-US" sz="1900" dirty="0">
                <a:solidFill>
                  <a:srgbClr val="1A1410"/>
                </a:solidFill>
                <a:latin typeface="Georgia" pitchFamily="34" charset="0"/>
                <a:ea typeface="Georgia" pitchFamily="34" charset="-122"/>
                <a:cs typeface="Georgia" pitchFamily="34" charset="-120"/>
              </a:rPr>
              <a:t>a weak, exposed dose of a manipulation </a:t>
            </a:r>
            <a:pPr algn="l" indent="0" marL="0">
              <a:lnSpc>
                <a:spcPct val="125000"/>
              </a:lnSpc>
              <a:buNone/>
            </a:pPr>
            <a:r>
              <a:rPr lang="en-US" sz="1900" i="1" dirty="0">
                <a:solidFill>
                  <a:srgbClr val="1A1410"/>
                </a:solidFill>
                <a:latin typeface="Georgia" pitchFamily="34" charset="0"/>
                <a:ea typeface="Georgia" pitchFamily="34" charset="-122"/>
                <a:cs typeface="Georgia" pitchFamily="34" charset="-120"/>
              </a:rPr>
              <a:t>technique</a:t>
            </a:r>
            <a:pPr algn="l" indent="0" marL="0">
              <a:lnSpc>
                <a:spcPct val="125000"/>
              </a:lnSpc>
              <a:buNone/>
            </a:pPr>
            <a:r>
              <a:rPr lang="en-US" sz="1900" dirty="0">
                <a:solidFill>
                  <a:srgbClr val="1A1410"/>
                </a:solidFill>
                <a:latin typeface="Georgia" pitchFamily="34" charset="0"/>
                <a:ea typeface="Georgia" pitchFamily="34" charset="-122"/>
                <a:cs typeface="Georgia" pitchFamily="34" charset="-120"/>
              </a:rPr>
              <a:t> builds resistance — across political affiliations, age groups and education levels (Cambridge — Roozenbeek &amp; van der Linden, </a:t>
            </a:r>
            <a:pPr algn="l" indent="0" marL="0">
              <a:lnSpc>
                <a:spcPct val="125000"/>
              </a:lnSpc>
              <a:buNone/>
            </a:pPr>
            <a:r>
              <a:rPr lang="en-US" sz="1900" i="1" dirty="0">
                <a:solidFill>
                  <a:srgbClr val="1A1410"/>
                </a:solidFill>
                <a:latin typeface="Georgia" pitchFamily="34" charset="0"/>
                <a:ea typeface="Georgia" pitchFamily="34" charset="-122"/>
                <a:cs typeface="Georgia" pitchFamily="34" charset="-120"/>
              </a:rPr>
              <a:t>Science Advances</a:t>
            </a:r>
            <a:pPr algn="l" indent="0" marL="0">
              <a:lnSpc>
                <a:spcPct val="125000"/>
              </a:lnSpc>
              <a:buNone/>
            </a:pPr>
            <a:r>
              <a:rPr lang="en-US" sz="1900" dirty="0">
                <a:solidFill>
                  <a:srgbClr val="1A1410"/>
                </a:solidFill>
                <a:latin typeface="Georgia" pitchFamily="34" charset="0"/>
                <a:ea typeface="Georgia" pitchFamily="34" charset="-122"/>
                <a:cs typeface="Georgia" pitchFamily="34" charset="-120"/>
              </a:rPr>
              <a:t>, 2022). </a:t>
            </a:r>
            <a:pPr algn="l" indent="0" marL="0">
              <a:lnSpc>
                <a:spcPct val="125000"/>
              </a:lnSpc>
              <a:buNone/>
            </a:pPr>
            <a:r>
              <a:rPr lang="en-US" sz="1900" dirty="0">
                <a:solidFill>
                  <a:srgbClr val="6B6157"/>
                </a:solidFill>
                <a:latin typeface="Georgia" pitchFamily="34" charset="0"/>
                <a:ea typeface="Georgia" pitchFamily="34" charset="-122"/>
                <a:cs typeface="Georgia" pitchFamily="34" charset="-120"/>
              </a:rPr>
              <a:t>The effect fades without boosters — so practise it, don't do it once.</a:t>
            </a:r>
            <a:endParaRPr lang="en-US" sz="1900" dirty="0"/>
          </a:p>
        </p:txBody>
      </p:sp>
      <p:sp>
        <p:nvSpPr>
          <p:cNvPr id="6" name="Shape 4"/>
          <p:cNvSpPr/>
          <p:nvPr/>
        </p:nvSpPr>
        <p:spPr>
          <a:xfrm>
            <a:off x="822960" y="3657600"/>
            <a:ext cx="5042916" cy="2011680"/>
          </a:xfrm>
          <a:prstGeom prst="roundRect">
            <a:avLst>
              <a:gd name="adj" fmla="val 2727"/>
            </a:avLst>
          </a:prstGeom>
          <a:solidFill>
            <a:srgbClr val="F5F0E8"/>
          </a:solidFill>
          <a:ln w="12700">
            <a:solidFill>
              <a:srgbClr val="E2DDD8"/>
            </a:solidFill>
            <a:prstDash val="solid"/>
          </a:ln>
        </p:spPr>
      </p:sp>
      <p:sp>
        <p:nvSpPr>
          <p:cNvPr id="7" name="Text 5"/>
          <p:cNvSpPr/>
          <p:nvPr/>
        </p:nvSpPr>
        <p:spPr>
          <a:xfrm>
            <a:off x="1143000" y="3886200"/>
            <a:ext cx="4402836" cy="365760"/>
          </a:xfrm>
          <a:prstGeom prst="rect">
            <a:avLst/>
          </a:prstGeom>
          <a:noFill/>
          <a:ln/>
        </p:spPr>
        <p:txBody>
          <a:bodyPr wrap="square" lIns="0" tIns="0" rIns="0" bIns="0" rtlCol="0" anchor="ctr"/>
          <a:lstStyle/>
          <a:p>
            <a:pPr indent="0" marL="0">
              <a:buNone/>
            </a:pPr>
            <a:r>
              <a:rPr lang="en-US" sz="1150" b="1" spc="100" kern="0" dirty="0">
                <a:solidFill>
                  <a:srgbClr val="4A3D8F"/>
                </a:solidFill>
                <a:latin typeface="Courier New" pitchFamily="34" charset="0"/>
                <a:ea typeface="Courier New" pitchFamily="34" charset="-122"/>
                <a:cs typeface="Courier New" pitchFamily="34" charset="-120"/>
              </a:rPr>
              <a:t>Understanding, applied</a:t>
            </a:r>
            <a:endParaRPr lang="en-US" sz="1150" dirty="0"/>
          </a:p>
        </p:txBody>
      </p:sp>
      <p:sp>
        <p:nvSpPr>
          <p:cNvPr id="8" name="Text 6"/>
          <p:cNvSpPr/>
          <p:nvPr/>
        </p:nvSpPr>
        <p:spPr>
          <a:xfrm>
            <a:off x="1143000" y="4315968"/>
            <a:ext cx="4402836" cy="1188720"/>
          </a:xfrm>
          <a:prstGeom prst="rect">
            <a:avLst/>
          </a:prstGeom>
          <a:noFill/>
          <a:ln/>
        </p:spPr>
        <p:txBody>
          <a:bodyPr wrap="square" lIns="0" tIns="0" rIns="0" bIns="0" rtlCol="0" anchor="t"/>
          <a:lstStyle/>
          <a:p>
            <a:pPr algn="l" indent="0" marL="0">
              <a:lnSpc>
                <a:spcPct val="115000"/>
              </a:lnSpc>
              <a:buNone/>
            </a:pPr>
            <a:r>
              <a:rPr lang="en-US" sz="1900" dirty="0">
                <a:solidFill>
                  <a:srgbClr val="1A1410"/>
                </a:solidFill>
                <a:latin typeface="Georgia" pitchFamily="34" charset="0"/>
                <a:ea typeface="Georgia" pitchFamily="34" charset="-122"/>
                <a:cs typeface="Georgia" pitchFamily="34" charset="-120"/>
              </a:rPr>
              <a:t>Every explanation of a technique is a small dose. Try one free: the Bad News game — getbadnews.com.</a:t>
            </a:r>
            <a:endParaRPr lang="en-US" sz="1900" dirty="0"/>
          </a:p>
        </p:txBody>
      </p:sp>
      <p:sp>
        <p:nvSpPr>
          <p:cNvPr id="9" name="Shape 7"/>
          <p:cNvSpPr/>
          <p:nvPr/>
        </p:nvSpPr>
        <p:spPr>
          <a:xfrm>
            <a:off x="6323076" y="3657600"/>
            <a:ext cx="5042916" cy="2011680"/>
          </a:xfrm>
          <a:prstGeom prst="roundRect">
            <a:avLst>
              <a:gd name="adj" fmla="val 2727"/>
            </a:avLst>
          </a:prstGeom>
          <a:solidFill>
            <a:srgbClr val="FFFFFF"/>
          </a:solidFill>
          <a:ln w="12700">
            <a:solidFill>
              <a:srgbClr val="E2DDD8"/>
            </a:solidFill>
            <a:prstDash val="solid"/>
          </a:ln>
        </p:spPr>
      </p:sp>
      <p:sp>
        <p:nvSpPr>
          <p:cNvPr id="10" name="Text 8"/>
          <p:cNvSpPr/>
          <p:nvPr/>
        </p:nvSpPr>
        <p:spPr>
          <a:xfrm>
            <a:off x="6643116" y="3886200"/>
            <a:ext cx="4402836" cy="365760"/>
          </a:xfrm>
          <a:prstGeom prst="rect">
            <a:avLst/>
          </a:prstGeom>
          <a:noFill/>
          <a:ln/>
        </p:spPr>
        <p:txBody>
          <a:bodyPr wrap="square" lIns="0" tIns="0" rIns="0" bIns="0" rtlCol="0" anchor="ctr"/>
          <a:lstStyle/>
          <a:p>
            <a:pPr indent="0" marL="0">
              <a:buNone/>
            </a:pPr>
            <a:r>
              <a:rPr lang="en-US" sz="1150" b="1" spc="100" kern="0" dirty="0">
                <a:solidFill>
                  <a:srgbClr val="3B6B4A"/>
                </a:solidFill>
                <a:latin typeface="Courier New" pitchFamily="34" charset="0"/>
                <a:ea typeface="Courier New" pitchFamily="34" charset="-122"/>
                <a:cs typeface="Courier New" pitchFamily="34" charset="-120"/>
              </a:rPr>
              <a:t>Trust the process, not the brand</a:t>
            </a:r>
            <a:endParaRPr lang="en-US" sz="1150" dirty="0"/>
          </a:p>
        </p:txBody>
      </p:sp>
      <p:sp>
        <p:nvSpPr>
          <p:cNvPr id="11" name="Text 9"/>
          <p:cNvSpPr/>
          <p:nvPr/>
        </p:nvSpPr>
        <p:spPr>
          <a:xfrm>
            <a:off x="6643116" y="4315968"/>
            <a:ext cx="4402836" cy="1188720"/>
          </a:xfrm>
          <a:prstGeom prst="rect">
            <a:avLst/>
          </a:prstGeom>
          <a:noFill/>
          <a:ln/>
        </p:spPr>
        <p:txBody>
          <a:bodyPr wrap="square" lIns="0" tIns="0" rIns="0" bIns="0" rtlCol="0" anchor="t"/>
          <a:lstStyle/>
          <a:p>
            <a:pPr algn="l" indent="0" marL="0">
              <a:lnSpc>
                <a:spcPct val="115000"/>
              </a:lnSpc>
              <a:buNone/>
            </a:pPr>
            <a:r>
              <a:rPr lang="en-US" sz="1600" dirty="0">
                <a:solidFill>
                  <a:srgbClr val="1A1410"/>
                </a:solidFill>
                <a:latin typeface="Georgia" pitchFamily="34" charset="0"/>
                <a:ea typeface="Georgia" pitchFamily="34" charset="-122"/>
                <a:cs typeface="Georgia" pitchFamily="34" charset="-120"/>
              </a:rPr>
              <a:t>Journalism, science and democracy aren't perfect — they're the systems that correct themselves when wrong. Ask: what does it do when it gets things wrong?</a:t>
            </a:r>
            <a:endParaRPr lang="en-US" sz="1600" dirty="0"/>
          </a:p>
        </p:txBody>
      </p:sp>
      <p:sp>
        <p:nvSpPr>
          <p:cNvPr id="12" name="Text 10"/>
          <p:cNvSpPr/>
          <p:nvPr/>
        </p:nvSpPr>
        <p:spPr>
          <a:xfrm>
            <a:off x="822960" y="6446520"/>
            <a:ext cx="10543032" cy="274320"/>
          </a:xfrm>
          <a:prstGeom prst="rect">
            <a:avLst/>
          </a:prstGeom>
          <a:noFill/>
          <a:ln/>
        </p:spPr>
        <p:txBody>
          <a:bodyPr wrap="square" lIns="0" tIns="0" rIns="0" bIns="0" rtlCol="0" anchor="ctr"/>
          <a:lstStyle/>
          <a:p>
            <a:pPr algn="l" indent="0" marL="0">
              <a:buNone/>
            </a:pPr>
            <a:r>
              <a:rPr lang="en-US" sz="950" i="1" dirty="0">
                <a:solidFill>
                  <a:srgbClr val="756D65"/>
                </a:solidFill>
                <a:latin typeface="Georgia" pitchFamily="34" charset="0"/>
                <a:ea typeface="Georgia" pitchFamily="34" charset="-122"/>
                <a:cs typeface="Georgia" pitchFamily="34" charset="-120"/>
              </a:rPr>
              <a:t>Sources: Roozenbeek &amp; van der Linden et al., Science Advances (2022); Bad News — DROG / Cambridge.</a:t>
            </a:r>
            <a:endParaRPr lang="en-US" sz="9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AF8F5"/>
        </a:solidFill>
      </p:bgPr>
    </p:bg>
    <p:spTree>
      <p:nvGrpSpPr>
        <p:cNvPr id="1" name=""/>
        <p:cNvGrpSpPr/>
        <p:nvPr/>
      </p:nvGrpSpPr>
      <p:grpSpPr>
        <a:xfrm>
          <a:off x="0" y="0"/>
          <a:ext cx="0" cy="0"/>
          <a:chOff x="0" y="0"/>
          <a:chExt cx="0" cy="0"/>
        </a:xfrm>
      </p:grpSpPr>
      <p:sp>
        <p:nvSpPr>
          <p:cNvPr id="2" name="Text 0"/>
          <p:cNvSpPr/>
          <p:nvPr/>
        </p:nvSpPr>
        <p:spPr>
          <a:xfrm>
            <a:off x="6094476" y="6437376"/>
            <a:ext cx="5271516" cy="274320"/>
          </a:xfrm>
          <a:prstGeom prst="rect">
            <a:avLst/>
          </a:prstGeom>
          <a:noFill/>
          <a:ln/>
        </p:spPr>
        <p:txBody>
          <a:bodyPr wrap="square" lIns="0" tIns="0" rIns="0" bIns="0" rtlCol="0" anchor="ctr"/>
          <a:lstStyle/>
          <a:p>
            <a:pPr algn="r" indent="0" marL="0">
              <a:buNone/>
            </a:pPr>
            <a:r>
              <a:rPr lang="en-US" sz="1000" i="1" dirty="0">
                <a:solidFill>
                  <a:srgbClr val="756D65"/>
                </a:solidFill>
                <a:latin typeface="Georgia" pitchFamily="34" charset="0"/>
                <a:ea typeface="Georgia" pitchFamily="34" charset="-122"/>
                <a:cs typeface="Georgia" pitchFamily="34" charset="-120"/>
              </a:rPr>
              <a:t>Updated 25 October 2026</a:t>
            </a:r>
            <a:endParaRPr lang="en-US" sz="1000" dirty="0"/>
          </a:p>
        </p:txBody>
      </p:sp>
      <p:sp>
        <p:nvSpPr>
          <p:cNvPr id="3" name="Text 1"/>
          <p:cNvSpPr/>
          <p:nvPr/>
        </p:nvSpPr>
        <p:spPr>
          <a:xfrm>
            <a:off x="822960" y="566928"/>
            <a:ext cx="10543032" cy="274320"/>
          </a:xfrm>
          <a:prstGeom prst="rect">
            <a:avLst/>
          </a:prstGeom>
          <a:noFill/>
          <a:ln/>
        </p:spPr>
        <p:txBody>
          <a:bodyPr wrap="square" lIns="0" tIns="0" rIns="0" bIns="0" rtlCol="0" anchor="ctr"/>
          <a:lstStyle/>
          <a:p>
            <a:pPr algn="l" indent="0" marL="0">
              <a:buNone/>
            </a:pPr>
            <a:r>
              <a:rPr lang="en-US" sz="1200" b="1" spc="200" kern="0" dirty="0">
                <a:solidFill>
                  <a:srgbClr val="3B6B4A"/>
                </a:solidFill>
                <a:latin typeface="Courier New" pitchFamily="34" charset="0"/>
                <a:ea typeface="Courier New" pitchFamily="34" charset="-122"/>
                <a:cs typeface="Courier New" pitchFamily="34" charset="-120"/>
              </a:rPr>
              <a:t>THE ANTIDOTE · THE STRUCTURE IS MOVING</a:t>
            </a:r>
            <a:endParaRPr lang="en-US" sz="1200" dirty="0"/>
          </a:p>
        </p:txBody>
      </p:sp>
      <p:sp>
        <p:nvSpPr>
          <p:cNvPr id="4" name="Text 2"/>
          <p:cNvSpPr/>
          <p:nvPr/>
        </p:nvSpPr>
        <p:spPr>
          <a:xfrm>
            <a:off x="822960" y="868680"/>
            <a:ext cx="10543032" cy="548640"/>
          </a:xfrm>
          <a:prstGeom prst="rect">
            <a:avLst/>
          </a:prstGeom>
          <a:noFill/>
          <a:ln/>
        </p:spPr>
        <p:txBody>
          <a:bodyPr wrap="square" lIns="0" tIns="0" rIns="0" bIns="0" rtlCol="0" anchor="ctr"/>
          <a:lstStyle/>
          <a:p>
            <a:pPr algn="l" indent="0" marL="0">
              <a:buNone/>
            </a:pPr>
            <a:r>
              <a:rPr lang="en-US" sz="3000" b="1" dirty="0">
                <a:solidFill>
                  <a:srgbClr val="1A1410"/>
                </a:solidFill>
                <a:latin typeface="Georgia" pitchFamily="34" charset="0"/>
                <a:ea typeface="Georgia" pitchFamily="34" charset="-122"/>
                <a:cs typeface="Georgia" pitchFamily="34" charset="-120"/>
              </a:rPr>
              <a:t>The law is starting to catch up</a:t>
            </a:r>
            <a:endParaRPr lang="en-US" sz="3000" dirty="0"/>
          </a:p>
        </p:txBody>
      </p:sp>
      <p:sp>
        <p:nvSpPr>
          <p:cNvPr id="5" name="Text 3"/>
          <p:cNvSpPr/>
          <p:nvPr/>
        </p:nvSpPr>
        <p:spPr>
          <a:xfrm>
            <a:off x="822960" y="1481328"/>
            <a:ext cx="10543032" cy="411480"/>
          </a:xfrm>
          <a:prstGeom prst="rect">
            <a:avLst/>
          </a:prstGeom>
          <a:noFill/>
          <a:ln/>
        </p:spPr>
        <p:txBody>
          <a:bodyPr wrap="square" lIns="0" tIns="0" rIns="0" bIns="0" rtlCol="0" anchor="ctr"/>
          <a:lstStyle/>
          <a:p>
            <a:pPr algn="l" indent="0" marL="0">
              <a:buNone/>
            </a:pPr>
            <a:r>
              <a:rPr lang="en-US" sz="1700" dirty="0">
                <a:solidFill>
                  <a:srgbClr val="6B6157"/>
                </a:solidFill>
                <a:latin typeface="Georgia" pitchFamily="34" charset="0"/>
                <a:ea typeface="Georgia" pitchFamily="34" charset="-122"/>
                <a:cs typeface="Georgia" pitchFamily="34" charset="-120"/>
              </a:rPr>
              <a:t>For two decades each time, the law lagged behind the technology. In 2026 that began to change.</a:t>
            </a:r>
            <a:endParaRPr lang="en-US" sz="1700" dirty="0"/>
          </a:p>
        </p:txBody>
      </p:sp>
      <p:sp>
        <p:nvSpPr>
          <p:cNvPr id="6" name="Shape 4"/>
          <p:cNvSpPr/>
          <p:nvPr/>
        </p:nvSpPr>
        <p:spPr>
          <a:xfrm>
            <a:off x="822960" y="2148840"/>
            <a:ext cx="3270504" cy="3337560"/>
          </a:xfrm>
          <a:prstGeom prst="roundRect">
            <a:avLst>
              <a:gd name="adj" fmla="val 1678"/>
            </a:avLst>
          </a:prstGeom>
          <a:solidFill>
            <a:srgbClr val="FFFFFF"/>
          </a:solidFill>
          <a:ln w="12700">
            <a:solidFill>
              <a:srgbClr val="E2DDD8"/>
            </a:solidFill>
            <a:prstDash val="solid"/>
          </a:ln>
        </p:spPr>
      </p:sp>
      <p:sp>
        <p:nvSpPr>
          <p:cNvPr id="7" name="Text 5"/>
          <p:cNvSpPr/>
          <p:nvPr/>
        </p:nvSpPr>
        <p:spPr>
          <a:xfrm>
            <a:off x="1078992" y="2377440"/>
            <a:ext cx="2758440" cy="274320"/>
          </a:xfrm>
          <a:prstGeom prst="rect">
            <a:avLst/>
          </a:prstGeom>
          <a:noFill/>
          <a:ln/>
        </p:spPr>
        <p:txBody>
          <a:bodyPr wrap="square" lIns="0" tIns="0" rIns="0" bIns="0" rtlCol="0" anchor="ctr"/>
          <a:lstStyle/>
          <a:p>
            <a:pPr indent="0" marL="0">
              <a:buNone/>
            </a:pPr>
            <a:r>
              <a:rPr lang="en-US" sz="1050" b="1" spc="100" kern="0" dirty="0">
                <a:solidFill>
                  <a:srgbClr val="3B6B4A"/>
                </a:solidFill>
                <a:latin typeface="Courier New" pitchFamily="34" charset="0"/>
                <a:ea typeface="Courier New" pitchFamily="34" charset="-122"/>
                <a:cs typeface="Courier New" pitchFamily="34" charset="-120"/>
              </a:rPr>
              <a:t>COURTS · 2026</a:t>
            </a:r>
            <a:endParaRPr lang="en-US" sz="1050" dirty="0"/>
          </a:p>
        </p:txBody>
      </p:sp>
      <p:sp>
        <p:nvSpPr>
          <p:cNvPr id="8" name="Text 6"/>
          <p:cNvSpPr/>
          <p:nvPr/>
        </p:nvSpPr>
        <p:spPr>
          <a:xfrm>
            <a:off x="1078992" y="2697480"/>
            <a:ext cx="2758440" cy="685800"/>
          </a:xfrm>
          <a:prstGeom prst="rect">
            <a:avLst/>
          </a:prstGeom>
          <a:noFill/>
          <a:ln/>
        </p:spPr>
        <p:txBody>
          <a:bodyPr wrap="square" lIns="0" tIns="0" rIns="0" bIns="0" rtlCol="0" anchor="ctr"/>
          <a:lstStyle/>
          <a:p>
            <a:pPr algn="l" indent="0" marL="0">
              <a:buNone/>
            </a:pPr>
            <a:r>
              <a:rPr lang="en-US" sz="4000" b="1" dirty="0">
                <a:solidFill>
                  <a:srgbClr val="4A3D8F"/>
                </a:solidFill>
                <a:latin typeface="Georgia" pitchFamily="34" charset="0"/>
                <a:ea typeface="Georgia" pitchFamily="34" charset="-122"/>
                <a:cs typeface="Georgia" pitchFamily="34" charset="-120"/>
              </a:rPr>
              <a:t>$942m</a:t>
            </a:r>
            <a:endParaRPr lang="en-US" sz="4000" dirty="0"/>
          </a:p>
        </p:txBody>
      </p:sp>
      <p:sp>
        <p:nvSpPr>
          <p:cNvPr id="9" name="Text 7"/>
          <p:cNvSpPr/>
          <p:nvPr/>
        </p:nvSpPr>
        <p:spPr>
          <a:xfrm>
            <a:off x="1078992" y="3474720"/>
            <a:ext cx="2758440" cy="1188720"/>
          </a:xfrm>
          <a:prstGeom prst="rect">
            <a:avLst/>
          </a:prstGeom>
          <a:noFill/>
          <a:ln/>
        </p:spPr>
        <p:txBody>
          <a:bodyPr wrap="square" lIns="0" tIns="0" rIns="0" bIns="0" rtlCol="0" anchor="t"/>
          <a:lstStyle/>
          <a:p>
            <a:pPr algn="l" indent="0" marL="0">
              <a:lnSpc>
                <a:spcPct val="115000"/>
              </a:lnSpc>
              <a:buNone/>
            </a:pPr>
            <a:r>
              <a:rPr lang="en-US" sz="1350" dirty="0">
                <a:solidFill>
                  <a:srgbClr val="1A1410"/>
                </a:solidFill>
                <a:latin typeface="Georgia" pitchFamily="34" charset="0"/>
                <a:ea typeface="Georgia" pitchFamily="34" charset="-122"/>
                <a:cs typeface="Georgia" pitchFamily="34" charset="-120"/>
              </a:rPr>
              <a:t>New Mexico: Meta — $375m in penalties plus a $567m abatement fund. Los Angeles: $6m against Meta and Google's YouTube. And on 26 August 2026 Meta settled with 51 US attorneys general: a minimum of $12.1bn, up to $17.1bn over ten years, with default time limits and an overnight block for under-18s.</a:t>
            </a:r>
            <a:endParaRPr lang="en-US" sz="1350" dirty="0"/>
          </a:p>
        </p:txBody>
      </p:sp>
      <p:sp>
        <p:nvSpPr>
          <p:cNvPr id="10" name="Text 8"/>
          <p:cNvSpPr/>
          <p:nvPr/>
        </p:nvSpPr>
        <p:spPr>
          <a:xfrm>
            <a:off x="1078992" y="4754880"/>
            <a:ext cx="2758440" cy="594360"/>
          </a:xfrm>
          <a:prstGeom prst="rect">
            <a:avLst/>
          </a:prstGeom>
          <a:noFill/>
          <a:ln/>
        </p:spPr>
        <p:txBody>
          <a:bodyPr wrap="square" lIns="0" tIns="0" rIns="0" bIns="0" rtlCol="0" anchor="t"/>
          <a:lstStyle/>
          <a:p>
            <a:pPr algn="l" indent="0" marL="0">
              <a:lnSpc>
                <a:spcPct val="110000"/>
              </a:lnSpc>
              <a:buNone/>
            </a:pPr>
            <a:r>
              <a:rPr lang="en-US" sz="1250" i="1" dirty="0">
                <a:solidFill>
                  <a:srgbClr val="6B6157"/>
                </a:solidFill>
                <a:latin typeface="Georgia" pitchFamily="34" charset="0"/>
                <a:ea typeface="Georgia" pitchFamily="34" charset="-122"/>
                <a:cs typeface="Georgia" pitchFamily="34" charset="-120"/>
              </a:rPr>
              <a:t>Neither verdict is final; the settlement is entered, with no admission of liability.</a:t>
            </a:r>
            <a:endParaRPr lang="en-US" sz="1250" dirty="0"/>
          </a:p>
        </p:txBody>
      </p:sp>
      <p:sp>
        <p:nvSpPr>
          <p:cNvPr id="11" name="Shape 9"/>
          <p:cNvSpPr/>
          <p:nvPr/>
        </p:nvSpPr>
        <p:spPr>
          <a:xfrm>
            <a:off x="4459224" y="2148840"/>
            <a:ext cx="3270504" cy="3337560"/>
          </a:xfrm>
          <a:prstGeom prst="roundRect">
            <a:avLst>
              <a:gd name="adj" fmla="val 1678"/>
            </a:avLst>
          </a:prstGeom>
          <a:solidFill>
            <a:srgbClr val="F5F0E8"/>
          </a:solidFill>
          <a:ln w="12700">
            <a:solidFill>
              <a:srgbClr val="E2DDD8"/>
            </a:solidFill>
            <a:prstDash val="solid"/>
          </a:ln>
        </p:spPr>
      </p:sp>
      <p:sp>
        <p:nvSpPr>
          <p:cNvPr id="12" name="Text 10"/>
          <p:cNvSpPr/>
          <p:nvPr/>
        </p:nvSpPr>
        <p:spPr>
          <a:xfrm>
            <a:off x="4715256" y="2377440"/>
            <a:ext cx="2758440" cy="274320"/>
          </a:xfrm>
          <a:prstGeom prst="rect">
            <a:avLst/>
          </a:prstGeom>
          <a:noFill/>
          <a:ln/>
        </p:spPr>
        <p:txBody>
          <a:bodyPr wrap="square" lIns="0" tIns="0" rIns="0" bIns="0" rtlCol="0" anchor="ctr"/>
          <a:lstStyle/>
          <a:p>
            <a:pPr indent="0" marL="0">
              <a:buNone/>
            </a:pPr>
            <a:r>
              <a:rPr lang="en-US" sz="1050" b="1" spc="100" kern="0" dirty="0">
                <a:solidFill>
                  <a:srgbClr val="3B6B4A"/>
                </a:solidFill>
                <a:latin typeface="Courier New" pitchFamily="34" charset="0"/>
                <a:ea typeface="Courier New" pitchFamily="34" charset="-122"/>
                <a:cs typeface="Courier New" pitchFamily="34" charset="-120"/>
              </a:rPr>
              <a:t>AGE LIMITS · OECD, APRIL 2026</a:t>
            </a:r>
            <a:endParaRPr lang="en-US" sz="1050" dirty="0"/>
          </a:p>
        </p:txBody>
      </p:sp>
      <p:sp>
        <p:nvSpPr>
          <p:cNvPr id="13" name="Text 11"/>
          <p:cNvSpPr/>
          <p:nvPr/>
        </p:nvSpPr>
        <p:spPr>
          <a:xfrm>
            <a:off x="4715256" y="2697480"/>
            <a:ext cx="2758440" cy="685800"/>
          </a:xfrm>
          <a:prstGeom prst="rect">
            <a:avLst/>
          </a:prstGeom>
          <a:noFill/>
          <a:ln/>
        </p:spPr>
        <p:txBody>
          <a:bodyPr wrap="square" lIns="0" tIns="0" rIns="0" bIns="0" rtlCol="0" anchor="ctr"/>
          <a:lstStyle/>
          <a:p>
            <a:pPr algn="l" indent="0" marL="0">
              <a:buNone/>
            </a:pPr>
            <a:r>
              <a:rPr lang="en-US" sz="4000" b="1" dirty="0">
                <a:solidFill>
                  <a:srgbClr val="4A3D8F"/>
                </a:solidFill>
                <a:latin typeface="Georgia" pitchFamily="34" charset="0"/>
                <a:ea typeface="Georgia" pitchFamily="34" charset="-122"/>
                <a:cs typeface="Georgia" pitchFamily="34" charset="-120"/>
              </a:rPr>
              <a:t>25</a:t>
            </a:r>
            <a:endParaRPr lang="en-US" sz="4000" dirty="0"/>
          </a:p>
        </p:txBody>
      </p:sp>
      <p:sp>
        <p:nvSpPr>
          <p:cNvPr id="14" name="Text 12"/>
          <p:cNvSpPr/>
          <p:nvPr/>
        </p:nvSpPr>
        <p:spPr>
          <a:xfrm>
            <a:off x="4715256" y="3474720"/>
            <a:ext cx="2758440" cy="1188720"/>
          </a:xfrm>
          <a:prstGeom prst="rect">
            <a:avLst/>
          </a:prstGeom>
          <a:noFill/>
          <a:ln/>
        </p:spPr>
        <p:txBody>
          <a:bodyPr wrap="square" lIns="0" tIns="0" rIns="0" bIns="0" rtlCol="0" anchor="t"/>
          <a:lstStyle/>
          <a:p>
            <a:pPr algn="l" indent="0" marL="0">
              <a:lnSpc>
                <a:spcPct val="115000"/>
              </a:lnSpc>
              <a:buNone/>
            </a:pPr>
            <a:r>
              <a:rPr lang="en-US" sz="1350" dirty="0">
                <a:solidFill>
                  <a:srgbClr val="1A1410"/>
                </a:solidFill>
                <a:latin typeface="Georgia" pitchFamily="34" charset="0"/>
                <a:ea typeface="Georgia" pitchFamily="34" charset="-122"/>
                <a:cs typeface="Georgia" pitchFamily="34" charset="-120"/>
              </a:rPr>
              <a:t>member and accession countries with age restrictions in force or under consideration. Laws in force in three: Australia, Brazil, Indonesia.</a:t>
            </a:r>
            <a:endParaRPr lang="en-US" sz="1350" dirty="0"/>
          </a:p>
        </p:txBody>
      </p:sp>
      <p:sp>
        <p:nvSpPr>
          <p:cNvPr id="15" name="Text 13"/>
          <p:cNvSpPr/>
          <p:nvPr/>
        </p:nvSpPr>
        <p:spPr>
          <a:xfrm>
            <a:off x="4715256" y="4754880"/>
            <a:ext cx="2758440" cy="594360"/>
          </a:xfrm>
          <a:prstGeom prst="rect">
            <a:avLst/>
          </a:prstGeom>
          <a:noFill/>
          <a:ln/>
        </p:spPr>
        <p:txBody>
          <a:bodyPr wrap="square" lIns="0" tIns="0" rIns="0" bIns="0" rtlCol="0" anchor="t"/>
          <a:lstStyle/>
          <a:p>
            <a:pPr algn="l" indent="0" marL="0">
              <a:lnSpc>
                <a:spcPct val="110000"/>
              </a:lnSpc>
              <a:buNone/>
            </a:pPr>
            <a:r>
              <a:rPr lang="en-US" sz="1250" i="1" dirty="0">
                <a:solidFill>
                  <a:srgbClr val="6B6157"/>
                </a:solidFill>
                <a:latin typeface="Georgia" pitchFamily="34" charset="0"/>
                <a:ea typeface="Georgia" pitchFamily="34" charset="-122"/>
                <a:cs typeface="Georgia" pitchFamily="34" charset="-120"/>
              </a:rPr>
              <a:t>Australia: 16 is the minimum age for social media accounts.</a:t>
            </a:r>
            <a:endParaRPr lang="en-US" sz="1250" dirty="0"/>
          </a:p>
        </p:txBody>
      </p:sp>
      <p:sp>
        <p:nvSpPr>
          <p:cNvPr id="16" name="Shape 14"/>
          <p:cNvSpPr/>
          <p:nvPr/>
        </p:nvSpPr>
        <p:spPr>
          <a:xfrm>
            <a:off x="8095488" y="2148840"/>
            <a:ext cx="3270504" cy="3337560"/>
          </a:xfrm>
          <a:prstGeom prst="roundRect">
            <a:avLst>
              <a:gd name="adj" fmla="val 1678"/>
            </a:avLst>
          </a:prstGeom>
          <a:solidFill>
            <a:srgbClr val="FFFFFF"/>
          </a:solidFill>
          <a:ln w="12700">
            <a:solidFill>
              <a:srgbClr val="E2DDD8"/>
            </a:solidFill>
            <a:prstDash val="solid"/>
          </a:ln>
        </p:spPr>
      </p:sp>
      <p:sp>
        <p:nvSpPr>
          <p:cNvPr id="17" name="Text 15"/>
          <p:cNvSpPr/>
          <p:nvPr/>
        </p:nvSpPr>
        <p:spPr>
          <a:xfrm>
            <a:off x="8351520" y="2377440"/>
            <a:ext cx="2758440" cy="274320"/>
          </a:xfrm>
          <a:prstGeom prst="rect">
            <a:avLst/>
          </a:prstGeom>
          <a:noFill/>
          <a:ln/>
        </p:spPr>
        <p:txBody>
          <a:bodyPr wrap="square" lIns="0" tIns="0" rIns="0" bIns="0" rtlCol="0" anchor="ctr"/>
          <a:lstStyle/>
          <a:p>
            <a:pPr indent="0" marL="0">
              <a:buNone/>
            </a:pPr>
            <a:r>
              <a:rPr lang="en-US" sz="1050" b="1" spc="100" kern="0" dirty="0">
                <a:solidFill>
                  <a:srgbClr val="3B6B4A"/>
                </a:solidFill>
                <a:latin typeface="Courier New" pitchFamily="34" charset="0"/>
                <a:ea typeface="Courier New" pitchFamily="34" charset="-122"/>
                <a:cs typeface="Courier New" pitchFamily="34" charset="-120"/>
              </a:rPr>
              <a:t>EUROPE</a:t>
            </a:r>
            <a:endParaRPr lang="en-US" sz="1050" dirty="0"/>
          </a:p>
        </p:txBody>
      </p:sp>
      <p:sp>
        <p:nvSpPr>
          <p:cNvPr id="18" name="Text 16"/>
          <p:cNvSpPr/>
          <p:nvPr/>
        </p:nvSpPr>
        <p:spPr>
          <a:xfrm>
            <a:off x="8351520" y="2697480"/>
            <a:ext cx="2758440" cy="685800"/>
          </a:xfrm>
          <a:prstGeom prst="rect">
            <a:avLst/>
          </a:prstGeom>
          <a:noFill/>
          <a:ln/>
        </p:spPr>
        <p:txBody>
          <a:bodyPr wrap="square" lIns="0" tIns="0" rIns="0" bIns="0" rtlCol="0" anchor="ctr"/>
          <a:lstStyle/>
          <a:p>
            <a:pPr algn="l" indent="0" marL="0">
              <a:buNone/>
            </a:pPr>
            <a:r>
              <a:rPr lang="en-US" sz="3000" b="1" dirty="0">
                <a:solidFill>
                  <a:srgbClr val="4A3D8F"/>
                </a:solidFill>
                <a:latin typeface="Georgia" pitchFamily="34" charset="0"/>
                <a:ea typeface="Georgia" pitchFamily="34" charset="-122"/>
                <a:cs typeface="Georgia" pitchFamily="34" charset="-120"/>
              </a:rPr>
              <a:t>GDPR · DSA</a:t>
            </a:r>
            <a:endParaRPr lang="en-US" sz="3000" dirty="0"/>
          </a:p>
        </p:txBody>
      </p:sp>
      <p:sp>
        <p:nvSpPr>
          <p:cNvPr id="19" name="Text 17"/>
          <p:cNvSpPr/>
          <p:nvPr/>
        </p:nvSpPr>
        <p:spPr>
          <a:xfrm>
            <a:off x="8351520" y="3474720"/>
            <a:ext cx="2758440" cy="1188720"/>
          </a:xfrm>
          <a:prstGeom prst="rect">
            <a:avLst/>
          </a:prstGeom>
          <a:noFill/>
          <a:ln/>
        </p:spPr>
        <p:txBody>
          <a:bodyPr wrap="square" lIns="0" tIns="0" rIns="0" bIns="0" rtlCol="0" anchor="t"/>
          <a:lstStyle/>
          <a:p>
            <a:pPr algn="l" indent="0" marL="0">
              <a:lnSpc>
                <a:spcPct val="115000"/>
              </a:lnSpc>
              <a:buNone/>
            </a:pPr>
            <a:r>
              <a:rPr lang="en-US" sz="1350" dirty="0">
                <a:solidFill>
                  <a:srgbClr val="1A1410"/>
                </a:solidFill>
                <a:latin typeface="Georgia" pitchFamily="34" charset="0"/>
                <a:ea typeface="Georgia" pitchFamily="34" charset="-122"/>
                <a:cs typeface="Georgia" pitchFamily="34" charset="-120"/>
              </a:rPr>
              <a:t>The GDPR (2018) limits how your data may be used; the DSA (2024) makes the largest platforms assess and reduce the risks their design creates.</a:t>
            </a:r>
            <a:endParaRPr lang="en-US" sz="1350" dirty="0"/>
          </a:p>
        </p:txBody>
      </p:sp>
      <p:sp>
        <p:nvSpPr>
          <p:cNvPr id="20" name="Text 18"/>
          <p:cNvSpPr/>
          <p:nvPr/>
        </p:nvSpPr>
        <p:spPr>
          <a:xfrm>
            <a:off x="8351520" y="4754880"/>
            <a:ext cx="2758440" cy="594360"/>
          </a:xfrm>
          <a:prstGeom prst="rect">
            <a:avLst/>
          </a:prstGeom>
          <a:noFill/>
          <a:ln/>
        </p:spPr>
        <p:txBody>
          <a:bodyPr wrap="square" lIns="0" tIns="0" rIns="0" bIns="0" rtlCol="0" anchor="t"/>
          <a:lstStyle/>
          <a:p>
            <a:pPr algn="l" indent="0" marL="0">
              <a:lnSpc>
                <a:spcPct val="110000"/>
              </a:lnSpc>
              <a:buNone/>
            </a:pPr>
            <a:r>
              <a:rPr lang="en-US" sz="1250" i="1" dirty="0">
                <a:solidFill>
                  <a:srgbClr val="6B6157"/>
                </a:solidFill>
                <a:latin typeface="Georgia" pitchFamily="34" charset="0"/>
                <a:ea typeface="Georgia" pitchFamily="34" charset="-122"/>
                <a:cs typeface="Georgia" pitchFamily="34" charset="-120"/>
              </a:rPr>
              <a:t>Whether it is enforced is the open question.</a:t>
            </a:r>
            <a:endParaRPr lang="en-US" sz="1250" dirty="0"/>
          </a:p>
        </p:txBody>
      </p:sp>
      <p:sp>
        <p:nvSpPr>
          <p:cNvPr id="21" name="Text 19"/>
          <p:cNvSpPr/>
          <p:nvPr/>
        </p:nvSpPr>
        <p:spPr>
          <a:xfrm>
            <a:off x="822960" y="5715000"/>
            <a:ext cx="10543032" cy="411480"/>
          </a:xfrm>
          <a:prstGeom prst="rect">
            <a:avLst/>
          </a:prstGeom>
          <a:noFill/>
          <a:ln/>
        </p:spPr>
        <p:txBody>
          <a:bodyPr wrap="square" lIns="0" tIns="0" rIns="0" bIns="0" rtlCol="0" anchor="ctr"/>
          <a:lstStyle/>
          <a:p>
            <a:pPr algn="l" indent="0" marL="0">
              <a:buNone/>
            </a:pPr>
            <a:r>
              <a:rPr lang="en-US" sz="1700" i="1" dirty="0">
                <a:solidFill>
                  <a:srgbClr val="4A3D8F"/>
                </a:solidFill>
                <a:latin typeface="Georgia" pitchFamily="34" charset="0"/>
                <a:ea typeface="Georgia" pitchFamily="34" charset="-122"/>
                <a:cs typeface="Georgia" pitchFamily="34" charset="-120"/>
              </a:rPr>
              <a:t>Legislation lags behind technology — but something is finally changing.</a:t>
            </a:r>
            <a:endParaRPr lang="en-US" sz="1700" dirty="0"/>
          </a:p>
        </p:txBody>
      </p:sp>
      <p:sp>
        <p:nvSpPr>
          <p:cNvPr id="22" name="Text 20"/>
          <p:cNvSpPr/>
          <p:nvPr/>
        </p:nvSpPr>
        <p:spPr>
          <a:xfrm>
            <a:off x="822960" y="6446520"/>
            <a:ext cx="10543032" cy="274320"/>
          </a:xfrm>
          <a:prstGeom prst="rect">
            <a:avLst/>
          </a:prstGeom>
          <a:noFill/>
          <a:ln/>
        </p:spPr>
        <p:txBody>
          <a:bodyPr wrap="square" lIns="0" tIns="0" rIns="0" bIns="0" rtlCol="0" anchor="ctr"/>
          <a:lstStyle/>
          <a:p>
            <a:pPr algn="l" indent="0" marL="0">
              <a:buNone/>
            </a:pPr>
            <a:r>
              <a:rPr lang="en-US" sz="950" i="1" dirty="0">
                <a:solidFill>
                  <a:srgbClr val="756D65"/>
                </a:solidFill>
                <a:latin typeface="Georgia" pitchFamily="34" charset="0"/>
                <a:ea typeface="Georgia" pitchFamily="34" charset="-122"/>
                <a:cs typeface="Georgia" pitchFamily="34" charset="-120"/>
              </a:rPr>
              <a:t>Sources: New Mexico DOJ (Aug 2026); consent judgment (N.D. Cal., 26 Aug 2026); NJ AG release; CNBC, Fortune (2026); OECD (Apr 2026).</a:t>
            </a:r>
            <a:endParaRPr lang="en-US" sz="9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AF8F5"/>
        </a:solidFill>
      </p:bgPr>
    </p:bg>
    <p:spTree>
      <p:nvGrpSpPr>
        <p:cNvPr id="1" name=""/>
        <p:cNvGrpSpPr/>
        <p:nvPr/>
      </p:nvGrpSpPr>
      <p:grpSpPr>
        <a:xfrm>
          <a:off x="0" y="0"/>
          <a:ext cx="0" cy="0"/>
          <a:chOff x="0" y="0"/>
          <a:chExt cx="0" cy="0"/>
        </a:xfrm>
      </p:grpSpPr>
      <p:sp>
        <p:nvSpPr>
          <p:cNvPr id="2" name="Text 0"/>
          <p:cNvSpPr/>
          <p:nvPr/>
        </p:nvSpPr>
        <p:spPr>
          <a:xfrm>
            <a:off x="6094476" y="6437376"/>
            <a:ext cx="5271516" cy="274320"/>
          </a:xfrm>
          <a:prstGeom prst="rect">
            <a:avLst/>
          </a:prstGeom>
          <a:noFill/>
          <a:ln/>
        </p:spPr>
        <p:txBody>
          <a:bodyPr wrap="square" lIns="0" tIns="0" rIns="0" bIns="0" rtlCol="0" anchor="ctr"/>
          <a:lstStyle/>
          <a:p>
            <a:pPr algn="r" indent="0" marL="0">
              <a:buNone/>
            </a:pPr>
            <a:r>
              <a:rPr lang="en-US" sz="1000" i="1" dirty="0">
                <a:solidFill>
                  <a:srgbClr val="756D65"/>
                </a:solidFill>
                <a:latin typeface="Georgia" pitchFamily="34" charset="0"/>
                <a:ea typeface="Georgia" pitchFamily="34" charset="-122"/>
                <a:cs typeface="Georgia" pitchFamily="34" charset="-120"/>
              </a:rPr>
              <a:t>Updated 25 October 2026</a:t>
            </a:r>
            <a:endParaRPr lang="en-US" sz="1000" dirty="0"/>
          </a:p>
        </p:txBody>
      </p:sp>
      <p:sp>
        <p:nvSpPr>
          <p:cNvPr id="3" name="Text 1"/>
          <p:cNvSpPr/>
          <p:nvPr/>
        </p:nvSpPr>
        <p:spPr>
          <a:xfrm>
            <a:off x="822960" y="566928"/>
            <a:ext cx="10543032" cy="274320"/>
          </a:xfrm>
          <a:prstGeom prst="rect">
            <a:avLst/>
          </a:prstGeom>
          <a:noFill/>
          <a:ln/>
        </p:spPr>
        <p:txBody>
          <a:bodyPr wrap="square" lIns="0" tIns="0" rIns="0" bIns="0" rtlCol="0" anchor="ctr"/>
          <a:lstStyle/>
          <a:p>
            <a:pPr algn="l" indent="0" marL="0">
              <a:buNone/>
            </a:pPr>
            <a:r>
              <a:rPr lang="en-US" sz="1200" b="1" spc="200" kern="0" dirty="0">
                <a:solidFill>
                  <a:srgbClr val="3B6B4A"/>
                </a:solidFill>
                <a:latin typeface="Courier New" pitchFamily="34" charset="0"/>
                <a:ea typeface="Courier New" pitchFamily="34" charset="-122"/>
                <a:cs typeface="Courier New" pitchFamily="34" charset="-120"/>
              </a:rPr>
              <a:t>THE ANTIDOTE · IF YOU WANT TO ACT</a:t>
            </a:r>
            <a:endParaRPr lang="en-US" sz="1200" dirty="0"/>
          </a:p>
        </p:txBody>
      </p:sp>
      <p:sp>
        <p:nvSpPr>
          <p:cNvPr id="4" name="Text 2"/>
          <p:cNvSpPr/>
          <p:nvPr/>
        </p:nvSpPr>
        <p:spPr>
          <a:xfrm>
            <a:off x="822960" y="868680"/>
            <a:ext cx="10543032" cy="548640"/>
          </a:xfrm>
          <a:prstGeom prst="rect">
            <a:avLst/>
          </a:prstGeom>
          <a:noFill/>
          <a:ln/>
        </p:spPr>
        <p:txBody>
          <a:bodyPr wrap="square" lIns="0" tIns="0" rIns="0" bIns="0" rtlCol="0" anchor="ctr"/>
          <a:lstStyle/>
          <a:p>
            <a:pPr algn="l" indent="0" marL="0">
              <a:buNone/>
            </a:pPr>
            <a:r>
              <a:rPr lang="en-US" sz="3200" b="1" dirty="0">
                <a:solidFill>
                  <a:srgbClr val="1A1410"/>
                </a:solidFill>
                <a:latin typeface="Georgia" pitchFamily="34" charset="0"/>
                <a:ea typeface="Georgia" pitchFamily="34" charset="-122"/>
                <a:cs typeface="Georgia" pitchFamily="34" charset="-120"/>
              </a:rPr>
              <a:t>What you can actually do</a:t>
            </a:r>
            <a:endParaRPr lang="en-US" sz="3200" dirty="0"/>
          </a:p>
        </p:txBody>
      </p:sp>
      <p:sp>
        <p:nvSpPr>
          <p:cNvPr id="5" name="Shape 3"/>
          <p:cNvSpPr/>
          <p:nvPr/>
        </p:nvSpPr>
        <p:spPr>
          <a:xfrm>
            <a:off x="822960" y="1700784"/>
            <a:ext cx="310896" cy="310896"/>
          </a:xfrm>
          <a:prstGeom prst="ellipse">
            <a:avLst/>
          </a:prstGeom>
          <a:solidFill>
            <a:srgbClr val="4A3D8F"/>
          </a:solidFill>
          <a:ln/>
        </p:spPr>
      </p:sp>
      <p:sp>
        <p:nvSpPr>
          <p:cNvPr id="6" name="Text 4"/>
          <p:cNvSpPr/>
          <p:nvPr/>
        </p:nvSpPr>
        <p:spPr>
          <a:xfrm>
            <a:off x="822960" y="1700784"/>
            <a:ext cx="310896" cy="310896"/>
          </a:xfrm>
          <a:prstGeom prst="rect">
            <a:avLst/>
          </a:prstGeom>
          <a:noFill/>
          <a:ln/>
        </p:spPr>
        <p:txBody>
          <a:bodyPr wrap="square" lIns="0" tIns="0" rIns="0" bIns="0" rtlCol="0" anchor="ctr"/>
          <a:lstStyle/>
          <a:p>
            <a:pPr algn="ctr" indent="0" marL="0">
              <a:buNone/>
            </a:pPr>
            <a:r>
              <a:rPr lang="en-US" sz="1500" b="1" dirty="0">
                <a:solidFill>
                  <a:srgbClr val="FAF8F5"/>
                </a:solidFill>
                <a:latin typeface="Georgia" pitchFamily="34" charset="0"/>
                <a:ea typeface="Georgia" pitchFamily="34" charset="-122"/>
                <a:cs typeface="Georgia" pitchFamily="34" charset="-120"/>
              </a:rPr>
              <a:t>✓</a:t>
            </a:r>
            <a:endParaRPr lang="en-US" sz="1500" dirty="0"/>
          </a:p>
        </p:txBody>
      </p:sp>
      <p:sp>
        <p:nvSpPr>
          <p:cNvPr id="7" name="Text 5"/>
          <p:cNvSpPr/>
          <p:nvPr/>
        </p:nvSpPr>
        <p:spPr>
          <a:xfrm>
            <a:off x="1325880" y="1645920"/>
            <a:ext cx="4572000" cy="411480"/>
          </a:xfrm>
          <a:prstGeom prst="rect">
            <a:avLst/>
          </a:prstGeom>
          <a:noFill/>
          <a:ln/>
        </p:spPr>
        <p:txBody>
          <a:bodyPr wrap="square" lIns="0" tIns="0" rIns="0" bIns="0" rtlCol="0" anchor="ctr"/>
          <a:lstStyle/>
          <a:p>
            <a:pPr algn="l" indent="0" marL="0">
              <a:buNone/>
            </a:pPr>
            <a:r>
              <a:rPr lang="en-US" sz="1800" b="1" dirty="0">
                <a:solidFill>
                  <a:srgbClr val="1A1410"/>
                </a:solidFill>
                <a:latin typeface="Georgia" pitchFamily="34" charset="0"/>
                <a:ea typeface="Georgia" pitchFamily="34" charset="-122"/>
                <a:cs typeface="Georgia" pitchFamily="34" charset="-120"/>
              </a:rPr>
              <a:t>Understand the mechanism</a:t>
            </a:r>
            <a:endParaRPr lang="en-US" sz="1800" dirty="0"/>
          </a:p>
        </p:txBody>
      </p:sp>
      <p:sp>
        <p:nvSpPr>
          <p:cNvPr id="8" name="Text 6"/>
          <p:cNvSpPr/>
          <p:nvPr/>
        </p:nvSpPr>
        <p:spPr>
          <a:xfrm>
            <a:off x="1325880" y="2048256"/>
            <a:ext cx="4572000" cy="457200"/>
          </a:xfrm>
          <a:prstGeom prst="rect">
            <a:avLst/>
          </a:prstGeom>
          <a:noFill/>
          <a:ln/>
        </p:spPr>
        <p:txBody>
          <a:bodyPr wrap="square" lIns="0" tIns="0" rIns="0" bIns="0" rtlCol="0" anchor="ctr"/>
          <a:lstStyle/>
          <a:p>
            <a:pPr algn="l" indent="0" marL="0">
              <a:buNone/>
            </a:pPr>
            <a:r>
              <a:rPr lang="en-US" sz="1400" dirty="0">
                <a:solidFill>
                  <a:srgbClr val="6B6157"/>
                </a:solidFill>
                <a:latin typeface="Georgia" pitchFamily="34" charset="0"/>
                <a:ea typeface="Georgia" pitchFamily="34" charset="-122"/>
                <a:cs typeface="Georgia" pitchFamily="34" charset="-120"/>
              </a:rPr>
              <a:t>The most protective step — you've started.</a:t>
            </a:r>
            <a:endParaRPr lang="en-US" sz="1400" dirty="0"/>
          </a:p>
        </p:txBody>
      </p:sp>
      <p:sp>
        <p:nvSpPr>
          <p:cNvPr id="9" name="Shape 7"/>
          <p:cNvSpPr/>
          <p:nvPr/>
        </p:nvSpPr>
        <p:spPr>
          <a:xfrm>
            <a:off x="822960" y="2980944"/>
            <a:ext cx="310896" cy="310896"/>
          </a:xfrm>
          <a:prstGeom prst="ellipse">
            <a:avLst/>
          </a:prstGeom>
          <a:solidFill>
            <a:srgbClr val="4A3D8F"/>
          </a:solidFill>
          <a:ln/>
        </p:spPr>
      </p:sp>
      <p:sp>
        <p:nvSpPr>
          <p:cNvPr id="10" name="Text 8"/>
          <p:cNvSpPr/>
          <p:nvPr/>
        </p:nvSpPr>
        <p:spPr>
          <a:xfrm>
            <a:off x="822960" y="2980944"/>
            <a:ext cx="310896" cy="310896"/>
          </a:xfrm>
          <a:prstGeom prst="rect">
            <a:avLst/>
          </a:prstGeom>
          <a:noFill/>
          <a:ln/>
        </p:spPr>
        <p:txBody>
          <a:bodyPr wrap="square" lIns="0" tIns="0" rIns="0" bIns="0" rtlCol="0" anchor="ctr"/>
          <a:lstStyle/>
          <a:p>
            <a:pPr algn="ctr" indent="0" marL="0">
              <a:buNone/>
            </a:pPr>
            <a:r>
              <a:rPr lang="en-US" sz="1500" b="1" dirty="0">
                <a:solidFill>
                  <a:srgbClr val="FAF8F5"/>
                </a:solidFill>
                <a:latin typeface="Georgia" pitchFamily="34" charset="0"/>
                <a:ea typeface="Georgia" pitchFamily="34" charset="-122"/>
                <a:cs typeface="Georgia" pitchFamily="34" charset="-120"/>
              </a:rPr>
              <a:t>✓</a:t>
            </a:r>
            <a:endParaRPr lang="en-US" sz="1500" dirty="0"/>
          </a:p>
        </p:txBody>
      </p:sp>
      <p:sp>
        <p:nvSpPr>
          <p:cNvPr id="11" name="Text 9"/>
          <p:cNvSpPr/>
          <p:nvPr/>
        </p:nvSpPr>
        <p:spPr>
          <a:xfrm>
            <a:off x="1325880" y="2926080"/>
            <a:ext cx="4572000" cy="411480"/>
          </a:xfrm>
          <a:prstGeom prst="rect">
            <a:avLst/>
          </a:prstGeom>
          <a:noFill/>
          <a:ln/>
        </p:spPr>
        <p:txBody>
          <a:bodyPr wrap="square" lIns="0" tIns="0" rIns="0" bIns="0" rtlCol="0" anchor="ctr"/>
          <a:lstStyle/>
          <a:p>
            <a:pPr algn="l" indent="0" marL="0">
              <a:buNone/>
            </a:pPr>
            <a:r>
              <a:rPr lang="en-US" sz="1800" b="1" dirty="0">
                <a:solidFill>
                  <a:srgbClr val="1A1410"/>
                </a:solidFill>
                <a:latin typeface="Georgia" pitchFamily="34" charset="0"/>
                <a:ea typeface="Georgia" pitchFamily="34" charset="-122"/>
                <a:cs typeface="Georgia" pitchFamily="34" charset="-120"/>
              </a:rPr>
              <a:t>Block trackers</a:t>
            </a:r>
            <a:endParaRPr lang="en-US" sz="1800" dirty="0"/>
          </a:p>
        </p:txBody>
      </p:sp>
      <p:sp>
        <p:nvSpPr>
          <p:cNvPr id="12" name="Text 10"/>
          <p:cNvSpPr/>
          <p:nvPr/>
        </p:nvSpPr>
        <p:spPr>
          <a:xfrm>
            <a:off x="1325880" y="3328416"/>
            <a:ext cx="4572000" cy="457200"/>
          </a:xfrm>
          <a:prstGeom prst="rect">
            <a:avLst/>
          </a:prstGeom>
          <a:noFill/>
          <a:ln/>
        </p:spPr>
        <p:txBody>
          <a:bodyPr wrap="square" lIns="0" tIns="0" rIns="0" bIns="0" rtlCol="0" anchor="ctr"/>
          <a:lstStyle/>
          <a:p>
            <a:pPr algn="l" indent="0" marL="0">
              <a:buNone/>
            </a:pPr>
            <a:r>
              <a:rPr lang="en-US" sz="1400" dirty="0">
                <a:solidFill>
                  <a:srgbClr val="6B6157"/>
                </a:solidFill>
                <a:latin typeface="Georgia" pitchFamily="34" charset="0"/>
                <a:ea typeface="Georgia" pitchFamily="34" charset="-122"/>
                <a:cs typeface="Georgia" pitchFamily="34" charset="-120"/>
              </a:rPr>
              <a:t>uBlock Origin in Firefox or Brave; Lite elsewhere. Cuts tracking — not the auction.</a:t>
            </a:r>
            <a:endParaRPr lang="en-US" sz="1400" dirty="0"/>
          </a:p>
        </p:txBody>
      </p:sp>
      <p:sp>
        <p:nvSpPr>
          <p:cNvPr id="13" name="Shape 11"/>
          <p:cNvSpPr/>
          <p:nvPr/>
        </p:nvSpPr>
        <p:spPr>
          <a:xfrm>
            <a:off x="822960" y="4261104"/>
            <a:ext cx="310896" cy="310896"/>
          </a:xfrm>
          <a:prstGeom prst="ellipse">
            <a:avLst/>
          </a:prstGeom>
          <a:solidFill>
            <a:srgbClr val="4A3D8F"/>
          </a:solidFill>
          <a:ln/>
        </p:spPr>
      </p:sp>
      <p:sp>
        <p:nvSpPr>
          <p:cNvPr id="14" name="Text 12"/>
          <p:cNvSpPr/>
          <p:nvPr/>
        </p:nvSpPr>
        <p:spPr>
          <a:xfrm>
            <a:off x="822960" y="4261104"/>
            <a:ext cx="310896" cy="310896"/>
          </a:xfrm>
          <a:prstGeom prst="rect">
            <a:avLst/>
          </a:prstGeom>
          <a:noFill/>
          <a:ln/>
        </p:spPr>
        <p:txBody>
          <a:bodyPr wrap="square" lIns="0" tIns="0" rIns="0" bIns="0" rtlCol="0" anchor="ctr"/>
          <a:lstStyle/>
          <a:p>
            <a:pPr algn="ctr" indent="0" marL="0">
              <a:buNone/>
            </a:pPr>
            <a:r>
              <a:rPr lang="en-US" sz="1500" b="1" dirty="0">
                <a:solidFill>
                  <a:srgbClr val="FAF8F5"/>
                </a:solidFill>
                <a:latin typeface="Georgia" pitchFamily="34" charset="0"/>
                <a:ea typeface="Georgia" pitchFamily="34" charset="-122"/>
                <a:cs typeface="Georgia" pitchFamily="34" charset="-120"/>
              </a:rPr>
              <a:t>✓</a:t>
            </a:r>
            <a:endParaRPr lang="en-US" sz="1500" dirty="0"/>
          </a:p>
        </p:txBody>
      </p:sp>
      <p:sp>
        <p:nvSpPr>
          <p:cNvPr id="15" name="Text 13"/>
          <p:cNvSpPr/>
          <p:nvPr/>
        </p:nvSpPr>
        <p:spPr>
          <a:xfrm>
            <a:off x="1325880" y="4206240"/>
            <a:ext cx="4572000" cy="411480"/>
          </a:xfrm>
          <a:prstGeom prst="rect">
            <a:avLst/>
          </a:prstGeom>
          <a:noFill/>
          <a:ln/>
        </p:spPr>
        <p:txBody>
          <a:bodyPr wrap="square" lIns="0" tIns="0" rIns="0" bIns="0" rtlCol="0" anchor="ctr"/>
          <a:lstStyle/>
          <a:p>
            <a:pPr algn="l" indent="0" marL="0">
              <a:buNone/>
            </a:pPr>
            <a:r>
              <a:rPr lang="en-US" sz="1800" b="1" dirty="0">
                <a:solidFill>
                  <a:srgbClr val="1A1410"/>
                </a:solidFill>
                <a:latin typeface="Georgia" pitchFamily="34" charset="0"/>
                <a:ea typeface="Georgia" pitchFamily="34" charset="-122"/>
                <a:cs typeface="Georgia" pitchFamily="34" charset="-120"/>
              </a:rPr>
              <a:t>Turn off notifications</a:t>
            </a:r>
            <a:endParaRPr lang="en-US" sz="1800" dirty="0"/>
          </a:p>
        </p:txBody>
      </p:sp>
      <p:sp>
        <p:nvSpPr>
          <p:cNvPr id="16" name="Text 14"/>
          <p:cNvSpPr/>
          <p:nvPr/>
        </p:nvSpPr>
        <p:spPr>
          <a:xfrm>
            <a:off x="1325880" y="4608576"/>
            <a:ext cx="4572000" cy="457200"/>
          </a:xfrm>
          <a:prstGeom prst="rect">
            <a:avLst/>
          </a:prstGeom>
          <a:noFill/>
          <a:ln/>
        </p:spPr>
        <p:txBody>
          <a:bodyPr wrap="square" lIns="0" tIns="0" rIns="0" bIns="0" rtlCol="0" anchor="ctr"/>
          <a:lstStyle/>
          <a:p>
            <a:pPr algn="l" indent="0" marL="0">
              <a:buNone/>
            </a:pPr>
            <a:r>
              <a:rPr lang="en-US" sz="1400" dirty="0">
                <a:solidFill>
                  <a:srgbClr val="6B6157"/>
                </a:solidFill>
                <a:latin typeface="Georgia" pitchFamily="34" charset="0"/>
                <a:ea typeface="Georgia" pitchFamily="34" charset="-122"/>
                <a:cs typeface="Georgia" pitchFamily="34" charset="-120"/>
              </a:rPr>
              <a:t>Remove the manufactured pull.</a:t>
            </a:r>
            <a:endParaRPr lang="en-US" sz="1400" dirty="0"/>
          </a:p>
        </p:txBody>
      </p:sp>
      <p:sp>
        <p:nvSpPr>
          <p:cNvPr id="17" name="Shape 15"/>
          <p:cNvSpPr/>
          <p:nvPr/>
        </p:nvSpPr>
        <p:spPr>
          <a:xfrm>
            <a:off x="6277356" y="1700784"/>
            <a:ext cx="310896" cy="310896"/>
          </a:xfrm>
          <a:prstGeom prst="ellipse">
            <a:avLst/>
          </a:prstGeom>
          <a:solidFill>
            <a:srgbClr val="4A3D8F"/>
          </a:solidFill>
          <a:ln/>
        </p:spPr>
      </p:sp>
      <p:sp>
        <p:nvSpPr>
          <p:cNvPr id="18" name="Text 16"/>
          <p:cNvSpPr/>
          <p:nvPr/>
        </p:nvSpPr>
        <p:spPr>
          <a:xfrm>
            <a:off x="6277356" y="1700784"/>
            <a:ext cx="310896" cy="310896"/>
          </a:xfrm>
          <a:prstGeom prst="rect">
            <a:avLst/>
          </a:prstGeom>
          <a:noFill/>
          <a:ln/>
        </p:spPr>
        <p:txBody>
          <a:bodyPr wrap="square" lIns="0" tIns="0" rIns="0" bIns="0" rtlCol="0" anchor="ctr"/>
          <a:lstStyle/>
          <a:p>
            <a:pPr algn="ctr" indent="0" marL="0">
              <a:buNone/>
            </a:pPr>
            <a:r>
              <a:rPr lang="en-US" sz="1500" b="1" dirty="0">
                <a:solidFill>
                  <a:srgbClr val="FAF8F5"/>
                </a:solidFill>
                <a:latin typeface="Georgia" pitchFamily="34" charset="0"/>
                <a:ea typeface="Georgia" pitchFamily="34" charset="-122"/>
                <a:cs typeface="Georgia" pitchFamily="34" charset="-120"/>
              </a:rPr>
              <a:t>✓</a:t>
            </a:r>
            <a:endParaRPr lang="en-US" sz="1500" dirty="0"/>
          </a:p>
        </p:txBody>
      </p:sp>
      <p:sp>
        <p:nvSpPr>
          <p:cNvPr id="19" name="Text 17"/>
          <p:cNvSpPr/>
          <p:nvPr/>
        </p:nvSpPr>
        <p:spPr>
          <a:xfrm>
            <a:off x="6780276" y="1645920"/>
            <a:ext cx="4572000" cy="411480"/>
          </a:xfrm>
          <a:prstGeom prst="rect">
            <a:avLst/>
          </a:prstGeom>
          <a:noFill/>
          <a:ln/>
        </p:spPr>
        <p:txBody>
          <a:bodyPr wrap="square" lIns="0" tIns="0" rIns="0" bIns="0" rtlCol="0" anchor="ctr"/>
          <a:lstStyle/>
          <a:p>
            <a:pPr algn="l" indent="0" marL="0">
              <a:buNone/>
            </a:pPr>
            <a:r>
              <a:rPr lang="en-US" sz="1800" b="1" dirty="0">
                <a:solidFill>
                  <a:srgbClr val="1A1410"/>
                </a:solidFill>
                <a:latin typeface="Georgia" pitchFamily="34" charset="0"/>
                <a:ea typeface="Georgia" pitchFamily="34" charset="-122"/>
                <a:cs typeface="Georgia" pitchFamily="34" charset="-120"/>
              </a:rPr>
              <a:t>Phone-free bedrooms</a:t>
            </a:r>
            <a:endParaRPr lang="en-US" sz="1800" dirty="0"/>
          </a:p>
        </p:txBody>
      </p:sp>
      <p:sp>
        <p:nvSpPr>
          <p:cNvPr id="20" name="Text 18"/>
          <p:cNvSpPr/>
          <p:nvPr/>
        </p:nvSpPr>
        <p:spPr>
          <a:xfrm>
            <a:off x="6780276" y="2048256"/>
            <a:ext cx="4572000" cy="457200"/>
          </a:xfrm>
          <a:prstGeom prst="rect">
            <a:avLst/>
          </a:prstGeom>
          <a:noFill/>
          <a:ln/>
        </p:spPr>
        <p:txBody>
          <a:bodyPr wrap="square" lIns="0" tIns="0" rIns="0" bIns="0" rtlCol="0" anchor="ctr"/>
          <a:lstStyle/>
          <a:p>
            <a:pPr algn="l" indent="0" marL="0">
              <a:buNone/>
            </a:pPr>
            <a:r>
              <a:rPr lang="en-US" sz="1400" dirty="0">
                <a:solidFill>
                  <a:srgbClr val="6B6157"/>
                </a:solidFill>
                <a:latin typeface="Georgia" pitchFamily="34" charset="0"/>
                <a:ea typeface="Georgia" pitchFamily="34" charset="-122"/>
                <a:cs typeface="Georgia" pitchFamily="34" charset="-120"/>
              </a:rPr>
              <a:t>For the household, not just the kids.</a:t>
            </a:r>
            <a:endParaRPr lang="en-US" sz="1400" dirty="0"/>
          </a:p>
        </p:txBody>
      </p:sp>
      <p:sp>
        <p:nvSpPr>
          <p:cNvPr id="21" name="Shape 19"/>
          <p:cNvSpPr/>
          <p:nvPr/>
        </p:nvSpPr>
        <p:spPr>
          <a:xfrm>
            <a:off x="6277356" y="2980944"/>
            <a:ext cx="310896" cy="310896"/>
          </a:xfrm>
          <a:prstGeom prst="ellipse">
            <a:avLst/>
          </a:prstGeom>
          <a:solidFill>
            <a:srgbClr val="4A3D8F"/>
          </a:solidFill>
          <a:ln/>
        </p:spPr>
      </p:sp>
      <p:sp>
        <p:nvSpPr>
          <p:cNvPr id="22" name="Text 20"/>
          <p:cNvSpPr/>
          <p:nvPr/>
        </p:nvSpPr>
        <p:spPr>
          <a:xfrm>
            <a:off x="6277356" y="2980944"/>
            <a:ext cx="310896" cy="310896"/>
          </a:xfrm>
          <a:prstGeom prst="rect">
            <a:avLst/>
          </a:prstGeom>
          <a:noFill/>
          <a:ln/>
        </p:spPr>
        <p:txBody>
          <a:bodyPr wrap="square" lIns="0" tIns="0" rIns="0" bIns="0" rtlCol="0" anchor="ctr"/>
          <a:lstStyle/>
          <a:p>
            <a:pPr algn="ctr" indent="0" marL="0">
              <a:buNone/>
            </a:pPr>
            <a:r>
              <a:rPr lang="en-US" sz="1500" b="1" dirty="0">
                <a:solidFill>
                  <a:srgbClr val="FAF8F5"/>
                </a:solidFill>
                <a:latin typeface="Georgia" pitchFamily="34" charset="0"/>
                <a:ea typeface="Georgia" pitchFamily="34" charset="-122"/>
                <a:cs typeface="Georgia" pitchFamily="34" charset="-120"/>
              </a:rPr>
              <a:t>✓</a:t>
            </a:r>
            <a:endParaRPr lang="en-US" sz="1500" dirty="0"/>
          </a:p>
        </p:txBody>
      </p:sp>
      <p:sp>
        <p:nvSpPr>
          <p:cNvPr id="23" name="Text 21"/>
          <p:cNvSpPr/>
          <p:nvPr/>
        </p:nvSpPr>
        <p:spPr>
          <a:xfrm>
            <a:off x="6780276" y="2926080"/>
            <a:ext cx="4572000" cy="411480"/>
          </a:xfrm>
          <a:prstGeom prst="rect">
            <a:avLst/>
          </a:prstGeom>
          <a:noFill/>
          <a:ln/>
        </p:spPr>
        <p:txBody>
          <a:bodyPr wrap="square" lIns="0" tIns="0" rIns="0" bIns="0" rtlCol="0" anchor="ctr"/>
          <a:lstStyle/>
          <a:p>
            <a:pPr algn="l" indent="0" marL="0">
              <a:buNone/>
            </a:pPr>
            <a:r>
              <a:rPr lang="en-US" sz="1800" b="1" dirty="0">
                <a:solidFill>
                  <a:srgbClr val="1A1410"/>
                </a:solidFill>
                <a:latin typeface="Georgia" pitchFamily="34" charset="0"/>
                <a:ea typeface="Georgia" pitchFamily="34" charset="-122"/>
                <a:cs typeface="Georgia" pitchFamily="34" charset="-120"/>
              </a:rPr>
              <a:t>Support good journalism</a:t>
            </a:r>
            <a:endParaRPr lang="en-US" sz="1800" dirty="0"/>
          </a:p>
        </p:txBody>
      </p:sp>
      <p:sp>
        <p:nvSpPr>
          <p:cNvPr id="24" name="Text 22"/>
          <p:cNvSpPr/>
          <p:nvPr/>
        </p:nvSpPr>
        <p:spPr>
          <a:xfrm>
            <a:off x="6780276" y="3328416"/>
            <a:ext cx="4572000" cy="457200"/>
          </a:xfrm>
          <a:prstGeom prst="rect">
            <a:avLst/>
          </a:prstGeom>
          <a:noFill/>
          <a:ln/>
        </p:spPr>
        <p:txBody>
          <a:bodyPr wrap="square" lIns="0" tIns="0" rIns="0" bIns="0" rtlCol="0" anchor="ctr"/>
          <a:lstStyle/>
          <a:p>
            <a:pPr algn="l" indent="0" marL="0">
              <a:buNone/>
            </a:pPr>
            <a:r>
              <a:rPr lang="en-US" sz="1400" dirty="0">
                <a:solidFill>
                  <a:srgbClr val="6B6157"/>
                </a:solidFill>
                <a:latin typeface="Georgia" pitchFamily="34" charset="0"/>
                <a:ea typeface="Georgia" pitchFamily="34" charset="-122"/>
                <a:cs typeface="Georgia" pitchFamily="34" charset="-120"/>
              </a:rPr>
              <a:t>Pay for the process that self-corrects.</a:t>
            </a:r>
            <a:endParaRPr lang="en-US" sz="1400" dirty="0"/>
          </a:p>
        </p:txBody>
      </p:sp>
      <p:sp>
        <p:nvSpPr>
          <p:cNvPr id="25" name="Shape 23"/>
          <p:cNvSpPr/>
          <p:nvPr/>
        </p:nvSpPr>
        <p:spPr>
          <a:xfrm>
            <a:off x="6277356" y="4261104"/>
            <a:ext cx="310896" cy="310896"/>
          </a:xfrm>
          <a:prstGeom prst="ellipse">
            <a:avLst/>
          </a:prstGeom>
          <a:solidFill>
            <a:srgbClr val="4A3D8F"/>
          </a:solidFill>
          <a:ln/>
        </p:spPr>
      </p:sp>
      <p:sp>
        <p:nvSpPr>
          <p:cNvPr id="26" name="Text 24"/>
          <p:cNvSpPr/>
          <p:nvPr/>
        </p:nvSpPr>
        <p:spPr>
          <a:xfrm>
            <a:off x="6277356" y="4261104"/>
            <a:ext cx="310896" cy="310896"/>
          </a:xfrm>
          <a:prstGeom prst="rect">
            <a:avLst/>
          </a:prstGeom>
          <a:noFill/>
          <a:ln/>
        </p:spPr>
        <p:txBody>
          <a:bodyPr wrap="square" lIns="0" tIns="0" rIns="0" bIns="0" rtlCol="0" anchor="ctr"/>
          <a:lstStyle/>
          <a:p>
            <a:pPr algn="ctr" indent="0" marL="0">
              <a:buNone/>
            </a:pPr>
            <a:r>
              <a:rPr lang="en-US" sz="1500" b="1" dirty="0">
                <a:solidFill>
                  <a:srgbClr val="FAF8F5"/>
                </a:solidFill>
                <a:latin typeface="Georgia" pitchFamily="34" charset="0"/>
                <a:ea typeface="Georgia" pitchFamily="34" charset="-122"/>
                <a:cs typeface="Georgia" pitchFamily="34" charset="-120"/>
              </a:rPr>
              <a:t>✓</a:t>
            </a:r>
            <a:endParaRPr lang="en-US" sz="1500" dirty="0"/>
          </a:p>
        </p:txBody>
      </p:sp>
      <p:sp>
        <p:nvSpPr>
          <p:cNvPr id="27" name="Text 25"/>
          <p:cNvSpPr/>
          <p:nvPr/>
        </p:nvSpPr>
        <p:spPr>
          <a:xfrm>
            <a:off x="6780276" y="4206240"/>
            <a:ext cx="4572000" cy="411480"/>
          </a:xfrm>
          <a:prstGeom prst="rect">
            <a:avLst/>
          </a:prstGeom>
          <a:noFill/>
          <a:ln/>
        </p:spPr>
        <p:txBody>
          <a:bodyPr wrap="square" lIns="0" tIns="0" rIns="0" bIns="0" rtlCol="0" anchor="ctr"/>
          <a:lstStyle/>
          <a:p>
            <a:pPr algn="l" indent="0" marL="0">
              <a:buNone/>
            </a:pPr>
            <a:r>
              <a:rPr lang="en-US" sz="1800" b="1" dirty="0">
                <a:solidFill>
                  <a:srgbClr val="1A1410"/>
                </a:solidFill>
                <a:latin typeface="Georgia" pitchFamily="34" charset="0"/>
                <a:ea typeface="Georgia" pitchFamily="34" charset="-122"/>
                <a:cs typeface="Georgia" pitchFamily="34" charset="-120"/>
              </a:rPr>
              <a:t>Tell your representatives</a:t>
            </a:r>
            <a:endParaRPr lang="en-US" sz="1800" dirty="0"/>
          </a:p>
        </p:txBody>
      </p:sp>
      <p:sp>
        <p:nvSpPr>
          <p:cNvPr id="28" name="Text 26"/>
          <p:cNvSpPr/>
          <p:nvPr/>
        </p:nvSpPr>
        <p:spPr>
          <a:xfrm>
            <a:off x="6780276" y="4608576"/>
            <a:ext cx="4572000" cy="457200"/>
          </a:xfrm>
          <a:prstGeom prst="rect">
            <a:avLst/>
          </a:prstGeom>
          <a:noFill/>
          <a:ln/>
        </p:spPr>
        <p:txBody>
          <a:bodyPr wrap="square" lIns="0" tIns="0" rIns="0" bIns="0" rtlCol="0" anchor="ctr"/>
          <a:lstStyle/>
          <a:p>
            <a:pPr algn="l" indent="0" marL="0">
              <a:buNone/>
            </a:pPr>
            <a:r>
              <a:rPr lang="en-US" sz="1400" dirty="0">
                <a:solidFill>
                  <a:srgbClr val="6B6157"/>
                </a:solidFill>
                <a:latin typeface="Georgia" pitchFamily="34" charset="0"/>
                <a:ea typeface="Georgia" pitchFamily="34" charset="-122"/>
                <a:cs typeface="Georgia" pitchFamily="34" charset="-120"/>
              </a:rPr>
              <a:t>Structure changes faster than habits.</a:t>
            </a:r>
            <a:endParaRPr lang="en-US" sz="1400" dirty="0"/>
          </a:p>
        </p:txBody>
      </p:sp>
      <p:sp>
        <p:nvSpPr>
          <p:cNvPr id="29" name="Text 27"/>
          <p:cNvSpPr/>
          <p:nvPr/>
        </p:nvSpPr>
        <p:spPr>
          <a:xfrm>
            <a:off x="822960" y="6446520"/>
            <a:ext cx="10543032" cy="274320"/>
          </a:xfrm>
          <a:prstGeom prst="rect">
            <a:avLst/>
          </a:prstGeom>
          <a:noFill/>
          <a:ln/>
        </p:spPr>
        <p:txBody>
          <a:bodyPr wrap="square" lIns="0" tIns="0" rIns="0" bIns="0" rtlCol="0" anchor="ctr"/>
          <a:lstStyle/>
          <a:p>
            <a:pPr algn="l" indent="0" marL="0">
              <a:buNone/>
            </a:pPr>
            <a:r>
              <a:rPr lang="en-US" sz="950" i="1" dirty="0">
                <a:solidFill>
                  <a:srgbClr val="756D65"/>
                </a:solidFill>
                <a:latin typeface="Georgia" pitchFamily="34" charset="0"/>
                <a:ea typeface="Georgia" pitchFamily="34" charset="-122"/>
                <a:cs typeface="Georgia" pitchFamily="34" charset="-120"/>
              </a:rPr>
              <a:t>Sources: Roozenbeek &amp; van der Linden (2022), Science Advances; Carter et al. (2016), JAMA Pediatrics; Alonzo et al. (2021), Sleep Medicine Reviews.</a:t>
            </a:r>
            <a:endParaRPr lang="en-US" sz="9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5F0E8"/>
        </a:solidFill>
      </p:bgPr>
    </p:bg>
    <p:spTree>
      <p:nvGrpSpPr>
        <p:cNvPr id="1" name=""/>
        <p:cNvGrpSpPr/>
        <p:nvPr/>
      </p:nvGrpSpPr>
      <p:grpSpPr>
        <a:xfrm>
          <a:off x="0" y="0"/>
          <a:ext cx="0" cy="0"/>
          <a:chOff x="0" y="0"/>
          <a:chExt cx="0" cy="0"/>
        </a:xfrm>
      </p:grpSpPr>
      <p:sp>
        <p:nvSpPr>
          <p:cNvPr id="2" name="Text 0"/>
          <p:cNvSpPr/>
          <p:nvPr/>
        </p:nvSpPr>
        <p:spPr>
          <a:xfrm>
            <a:off x="6094476" y="6437376"/>
            <a:ext cx="5271516" cy="274320"/>
          </a:xfrm>
          <a:prstGeom prst="rect">
            <a:avLst/>
          </a:prstGeom>
          <a:noFill/>
          <a:ln/>
        </p:spPr>
        <p:txBody>
          <a:bodyPr wrap="square" lIns="0" tIns="0" rIns="0" bIns="0" rtlCol="0" anchor="ctr"/>
          <a:lstStyle/>
          <a:p>
            <a:pPr algn="r" indent="0" marL="0">
              <a:buNone/>
            </a:pPr>
            <a:r>
              <a:rPr lang="en-US" sz="1000" i="1" dirty="0">
                <a:solidFill>
                  <a:srgbClr val="756D65"/>
                </a:solidFill>
                <a:latin typeface="Georgia" pitchFamily="34" charset="0"/>
                <a:ea typeface="Georgia" pitchFamily="34" charset="-122"/>
                <a:cs typeface="Georgia" pitchFamily="34" charset="-120"/>
              </a:rPr>
              <a:t>Updated 25 October 2026</a:t>
            </a:r>
            <a:endParaRPr lang="en-US" sz="1000" dirty="0"/>
          </a:p>
        </p:txBody>
      </p:sp>
      <p:sp>
        <p:nvSpPr>
          <p:cNvPr id="3" name="Text 1"/>
          <p:cNvSpPr/>
          <p:nvPr/>
        </p:nvSpPr>
        <p:spPr>
          <a:xfrm>
            <a:off x="822960" y="1737360"/>
            <a:ext cx="10543032" cy="274320"/>
          </a:xfrm>
          <a:prstGeom prst="rect">
            <a:avLst/>
          </a:prstGeom>
          <a:noFill/>
          <a:ln/>
        </p:spPr>
        <p:txBody>
          <a:bodyPr wrap="square" lIns="0" tIns="0" rIns="0" bIns="0" rtlCol="0" anchor="ctr"/>
          <a:lstStyle/>
          <a:p>
            <a:pPr algn="l" indent="0" marL="0">
              <a:buNone/>
            </a:pPr>
            <a:r>
              <a:rPr lang="en-US" sz="1200" b="1" spc="200" kern="0" dirty="0">
                <a:solidFill>
                  <a:srgbClr val="4A3D8F"/>
                </a:solidFill>
                <a:latin typeface="Courier New" pitchFamily="34" charset="0"/>
                <a:ea typeface="Courier New" pitchFamily="34" charset="-122"/>
                <a:cs typeface="Courier New" pitchFamily="34" charset="-120"/>
              </a:rPr>
              <a:t>THE ATTENTION MACHINE</a:t>
            </a:r>
            <a:endParaRPr lang="en-US" sz="1200" dirty="0"/>
          </a:p>
        </p:txBody>
      </p:sp>
      <p:sp>
        <p:nvSpPr>
          <p:cNvPr id="4" name="Shape 2"/>
          <p:cNvSpPr/>
          <p:nvPr/>
        </p:nvSpPr>
        <p:spPr>
          <a:xfrm>
            <a:off x="822960" y="2103120"/>
            <a:ext cx="822960" cy="32004"/>
          </a:xfrm>
          <a:prstGeom prst="rect">
            <a:avLst/>
          </a:prstGeom>
          <a:solidFill>
            <a:srgbClr val="4A3D8F"/>
          </a:solidFill>
          <a:ln/>
        </p:spPr>
      </p:sp>
      <p:sp>
        <p:nvSpPr>
          <p:cNvPr id="5" name="Text 3"/>
          <p:cNvSpPr/>
          <p:nvPr/>
        </p:nvSpPr>
        <p:spPr>
          <a:xfrm>
            <a:off x="822960" y="2423160"/>
            <a:ext cx="10543032" cy="822960"/>
          </a:xfrm>
          <a:prstGeom prst="rect">
            <a:avLst/>
          </a:prstGeom>
          <a:noFill/>
          <a:ln/>
        </p:spPr>
        <p:txBody>
          <a:bodyPr wrap="square" lIns="0" tIns="0" rIns="0" bIns="0" rtlCol="0" anchor="ctr"/>
          <a:lstStyle/>
          <a:p>
            <a:pPr algn="l" indent="0" marL="0">
              <a:buNone/>
            </a:pPr>
            <a:r>
              <a:rPr lang="en-US" sz="4000" b="1" dirty="0">
                <a:solidFill>
                  <a:srgbClr val="1A1410"/>
                </a:solidFill>
                <a:latin typeface="Georgia" pitchFamily="34" charset="0"/>
                <a:ea typeface="Georgia" pitchFamily="34" charset="-122"/>
                <a:cs typeface="Georgia" pitchFamily="34" charset="-120"/>
              </a:rPr>
              <a:t>Once you can see the machine,</a:t>
            </a:r>
            <a:endParaRPr lang="en-US" sz="4000" dirty="0"/>
          </a:p>
        </p:txBody>
      </p:sp>
      <p:sp>
        <p:nvSpPr>
          <p:cNvPr id="6" name="Text 4"/>
          <p:cNvSpPr/>
          <p:nvPr/>
        </p:nvSpPr>
        <p:spPr>
          <a:xfrm>
            <a:off x="822960" y="3291840"/>
            <a:ext cx="10543032" cy="822960"/>
          </a:xfrm>
          <a:prstGeom prst="rect">
            <a:avLst/>
          </a:prstGeom>
          <a:noFill/>
          <a:ln/>
        </p:spPr>
        <p:txBody>
          <a:bodyPr wrap="square" lIns="0" tIns="0" rIns="0" bIns="0" rtlCol="0" anchor="ctr"/>
          <a:lstStyle/>
          <a:p>
            <a:pPr algn="l" indent="0" marL="0">
              <a:buNone/>
            </a:pPr>
            <a:r>
              <a:rPr lang="en-US" sz="4000" b="1" dirty="0">
                <a:solidFill>
                  <a:srgbClr val="4A3D8F"/>
                </a:solidFill>
                <a:latin typeface="Georgia" pitchFamily="34" charset="0"/>
                <a:ea typeface="Georgia" pitchFamily="34" charset="-122"/>
                <a:cs typeface="Georgia" pitchFamily="34" charset="-120"/>
              </a:rPr>
              <a:t>you can choose how to engage with it.</a:t>
            </a:r>
            <a:endParaRPr lang="en-US" sz="4000" dirty="0"/>
          </a:p>
        </p:txBody>
      </p:sp>
      <p:sp>
        <p:nvSpPr>
          <p:cNvPr id="7" name="Text 5"/>
          <p:cNvSpPr/>
          <p:nvPr/>
        </p:nvSpPr>
        <p:spPr>
          <a:xfrm>
            <a:off x="822960" y="4297680"/>
            <a:ext cx="10543032" cy="457200"/>
          </a:xfrm>
          <a:prstGeom prst="rect">
            <a:avLst/>
          </a:prstGeom>
          <a:noFill/>
          <a:ln/>
        </p:spPr>
        <p:txBody>
          <a:bodyPr wrap="square" lIns="0" tIns="0" rIns="0" bIns="0" rtlCol="0" anchor="ctr"/>
          <a:lstStyle/>
          <a:p>
            <a:pPr algn="l" indent="0" marL="0">
              <a:buNone/>
            </a:pPr>
            <a:r>
              <a:rPr lang="en-US" sz="2000" b="1" dirty="0">
                <a:solidFill>
                  <a:srgbClr val="3B6B4A"/>
                </a:solidFill>
                <a:latin typeface="Georgia" pitchFamily="34" charset="0"/>
                <a:ea typeface="Georgia" pitchFamily="34" charset="-122"/>
                <a:cs typeface="Georgia" pitchFamily="34" charset="-120"/>
              </a:rPr>
              <a:t>One thing to do: </a:t>
            </a:r>
            <a:pPr algn="l" indent="0" marL="0">
              <a:buNone/>
            </a:pPr>
            <a:r>
              <a:rPr lang="en-US" sz="2000" dirty="0">
                <a:solidFill>
                  <a:srgbClr val="1A1410"/>
                </a:solidFill>
                <a:latin typeface="Georgia" pitchFamily="34" charset="0"/>
                <a:ea typeface="Georgia" pitchFamily="34" charset="-122"/>
                <a:cs typeface="Georgia" pitchFamily="34" charset="-120"/>
              </a:rPr>
              <a:t>send one demo to one person.</a:t>
            </a:r>
            <a:endParaRPr lang="en-US" sz="2000" dirty="0"/>
          </a:p>
        </p:txBody>
      </p:sp>
      <p:sp>
        <p:nvSpPr>
          <p:cNvPr id="8" name="Text 6"/>
          <p:cNvSpPr/>
          <p:nvPr/>
        </p:nvSpPr>
        <p:spPr>
          <a:xfrm>
            <a:off x="822960" y="4937760"/>
            <a:ext cx="10543032" cy="457200"/>
          </a:xfrm>
          <a:prstGeom prst="rect">
            <a:avLst/>
          </a:prstGeom>
          <a:noFill/>
          <a:ln/>
        </p:spPr>
        <p:txBody>
          <a:bodyPr wrap="square" lIns="0" tIns="0" rIns="0" bIns="0" rtlCol="0" anchor="ctr"/>
          <a:lstStyle/>
          <a:p>
            <a:pPr algn="l" indent="0" marL="0">
              <a:buNone/>
            </a:pPr>
            <a:r>
              <a:rPr lang="en-US" sz="1800" b="1" dirty="0">
                <a:solidFill>
                  <a:srgbClr val="1A1410"/>
                </a:solidFill>
                <a:latin typeface="Georgia" pitchFamily="34" charset="0"/>
                <a:ea typeface="Georgia" pitchFamily="34" charset="-122"/>
                <a:cs typeface="Georgia" pitchFamily="34" charset="-120"/>
              </a:rPr>
              <a:t>attentionmachine.org</a:t>
            </a:r>
            <a:pPr algn="l" indent="0" marL="0">
              <a:buNone/>
            </a:pPr>
            <a:r>
              <a:rPr lang="en-US" sz="1800" dirty="0">
                <a:solidFill>
                  <a:srgbClr val="6B6157"/>
                </a:solidFill>
                <a:latin typeface="Georgia" pitchFamily="34" charset="0"/>
                <a:ea typeface="Georgia" pitchFamily="34" charset="-122"/>
                <a:cs typeface="Georgia" pitchFamily="34" charset="-120"/>
              </a:rPr>
              <a:t>   ·   demos at attentionmachine.org/en/demos/</a:t>
            </a:r>
            <a:endParaRPr lang="en-US" sz="1800" dirty="0"/>
          </a:p>
        </p:txBody>
      </p:sp>
      <p:sp>
        <p:nvSpPr>
          <p:cNvPr id="9" name="Text 7"/>
          <p:cNvSpPr/>
          <p:nvPr/>
        </p:nvSpPr>
        <p:spPr>
          <a:xfrm>
            <a:off x="822960" y="5468112"/>
            <a:ext cx="10543032" cy="365760"/>
          </a:xfrm>
          <a:prstGeom prst="rect">
            <a:avLst/>
          </a:prstGeom>
          <a:noFill/>
          <a:ln/>
        </p:spPr>
        <p:txBody>
          <a:bodyPr wrap="square" lIns="0" tIns="0" rIns="0" bIns="0" rtlCol="0" anchor="ctr"/>
          <a:lstStyle/>
          <a:p>
            <a:pPr algn="l" indent="0" marL="0">
              <a:buNone/>
            </a:pPr>
            <a:r>
              <a:rPr lang="en-US" sz="1400" dirty="0">
                <a:solidFill>
                  <a:srgbClr val="6B6157"/>
                </a:solidFill>
                <a:latin typeface="Georgia" pitchFamily="34" charset="0"/>
                <a:ea typeface="Georgia" pitchFamily="34" charset="-122"/>
                <a:cs typeface="Georgia" pitchFamily="34" charset="-120"/>
              </a:rPr>
              <a:t>Public interest · Non-commercial · Every figure, date and study sourced · Run by a Dutch foundation (stichting) being set up</a:t>
            </a:r>
            <a:endParaRPr lang="en-US" sz="1400" dirty="0"/>
          </a:p>
        </p:txBody>
      </p:sp>
      <p:sp>
        <p:nvSpPr>
          <p:cNvPr id="10" name="Text 8"/>
          <p:cNvSpPr/>
          <p:nvPr/>
        </p:nvSpPr>
        <p:spPr>
          <a:xfrm>
            <a:off x="822960" y="5943600"/>
            <a:ext cx="10543032" cy="274320"/>
          </a:xfrm>
          <a:prstGeom prst="rect">
            <a:avLst/>
          </a:prstGeom>
          <a:noFill/>
          <a:ln/>
        </p:spPr>
        <p:txBody>
          <a:bodyPr wrap="square" lIns="0" tIns="0" rIns="0" bIns="0" rtlCol="0" anchor="ctr"/>
          <a:lstStyle/>
          <a:p>
            <a:pPr algn="l" indent="0" marL="0">
              <a:buNone/>
            </a:pPr>
            <a:r>
              <a:rPr lang="en-US" sz="1050" i="1" dirty="0">
                <a:solidFill>
                  <a:srgbClr val="756D65"/>
                </a:solidFill>
                <a:latin typeface="Georgia" pitchFamily="34" charset="0"/>
                <a:ea typeface="Georgia" pitchFamily="34" charset="-122"/>
                <a:cs typeface="Georgia" pitchFamily="34" charset="-120"/>
              </a:rPr>
              <a:t>Some content was created with the assistance of AI tools and may contain errors.</a:t>
            </a:r>
            <a:endParaRPr lang="en-US" sz="10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30</Slides>
  <Notes>30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Attention Machine — an introduction</dc:title>
  <dc:subject>PptxGenJS Presentation</dc:subject>
  <dc:creator>The Attention Machine</dc:creator>
  <cp:lastModifiedBy>The Attention Machine</cp:lastModifiedBy>
  <cp:revision>1</cp:revision>
  <dcterms:created xsi:type="dcterms:W3CDTF">2026-10-25T15:19:05Z</dcterms:created>
  <dcterms:modified xsi:type="dcterms:W3CDTF">2026-10-25T15:19:05Z</dcterms:modified>
</cp:coreProperties>
</file>